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9"/>
  </p:notesMasterIdLst>
  <p:sldIdLst>
    <p:sldId id="4154" r:id="rId2"/>
    <p:sldId id="4128" r:id="rId3"/>
    <p:sldId id="4550" r:id="rId4"/>
    <p:sldId id="498" r:id="rId5"/>
    <p:sldId id="4551" r:id="rId6"/>
    <p:sldId id="455" r:id="rId7"/>
    <p:sldId id="4552" r:id="rId8"/>
    <p:sldId id="4553" r:id="rId9"/>
    <p:sldId id="4554" r:id="rId10"/>
    <p:sldId id="4419" r:id="rId11"/>
    <p:sldId id="4592" r:id="rId12"/>
    <p:sldId id="4593" r:id="rId13"/>
    <p:sldId id="4581" r:id="rId14"/>
    <p:sldId id="4590" r:id="rId15"/>
    <p:sldId id="4589" r:id="rId16"/>
    <p:sldId id="4591" r:id="rId17"/>
    <p:sldId id="4546" r:id="rId18"/>
    <p:sldId id="4547" r:id="rId19"/>
    <p:sldId id="4557" r:id="rId20"/>
    <p:sldId id="4588" r:id="rId21"/>
    <p:sldId id="4585" r:id="rId22"/>
    <p:sldId id="504" r:id="rId23"/>
    <p:sldId id="505" r:id="rId24"/>
    <p:sldId id="506" r:id="rId25"/>
    <p:sldId id="4555" r:id="rId26"/>
    <p:sldId id="4556" r:id="rId27"/>
    <p:sldId id="4586" r:id="rId28"/>
    <p:sldId id="4587" r:id="rId29"/>
    <p:sldId id="4558" r:id="rId30"/>
    <p:sldId id="4559" r:id="rId31"/>
    <p:sldId id="4560" r:id="rId32"/>
    <p:sldId id="4598" r:id="rId33"/>
    <p:sldId id="4595" r:id="rId34"/>
    <p:sldId id="4596" r:id="rId35"/>
    <p:sldId id="4597" r:id="rId36"/>
    <p:sldId id="4599" r:id="rId37"/>
    <p:sldId id="4600" r:id="rId38"/>
    <p:sldId id="4601" r:id="rId39"/>
    <p:sldId id="4602" r:id="rId40"/>
    <p:sldId id="4604" r:id="rId41"/>
    <p:sldId id="4605" r:id="rId42"/>
    <p:sldId id="4606" r:id="rId43"/>
    <p:sldId id="4607" r:id="rId44"/>
    <p:sldId id="4608" r:id="rId45"/>
    <p:sldId id="4609" r:id="rId46"/>
    <p:sldId id="4610" r:id="rId47"/>
    <p:sldId id="4611" r:id="rId48"/>
    <p:sldId id="4613" r:id="rId49"/>
    <p:sldId id="4612" r:id="rId50"/>
    <p:sldId id="4614" r:id="rId51"/>
    <p:sldId id="4618" r:id="rId52"/>
    <p:sldId id="4619" r:id="rId53"/>
    <p:sldId id="4620" r:id="rId54"/>
    <p:sldId id="4615" r:id="rId55"/>
    <p:sldId id="4616" r:id="rId56"/>
    <p:sldId id="4617" r:id="rId57"/>
    <p:sldId id="41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9" autoAdjust="0"/>
    <p:restoredTop sz="86976"/>
  </p:normalViewPr>
  <p:slideViewPr>
    <p:cSldViewPr snapToObjects="1">
      <p:cViewPr varScale="1">
        <p:scale>
          <a:sx n="84" d="100"/>
          <a:sy n="84" d="100"/>
        </p:scale>
        <p:origin x="888" y="184"/>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br.com/2019/09/18/these-4-charts-show-how-us-china-trade-has-changed-during-the-tariff-disput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nbr.com/author/yneele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274808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Andres B. Schwarzenberg, “Section 301 Tariff Exclusions on U.S. Imports from China,”  Congressional </a:t>
            </a:r>
            <a:r>
              <a:rPr lang="en-US" dirty="0" err="1">
                <a:effectLst/>
                <a:latin typeface="Helvetica Neue" panose="02000503000000020004" pitchFamily="2" charset="0"/>
              </a:rPr>
              <a:t>ioal</a:t>
            </a:r>
            <a:r>
              <a:rPr lang="en-US" dirty="0">
                <a:effectLst/>
                <a:latin typeface="Helvetica Neue" panose="02000503000000020004" pitchFamily="2" charset="0"/>
              </a:rPr>
              <a:t> Research Service, May 13, 2024</a:t>
            </a:r>
          </a:p>
          <a:p>
            <a:r>
              <a:rPr lang="en-US" dirty="0"/>
              <a:t>https://</a:t>
            </a:r>
            <a:r>
              <a:rPr lang="en-US" dirty="0" err="1"/>
              <a:t>crsreports.congress.gov</a:t>
            </a:r>
            <a:r>
              <a:rPr lang="en-US" dirty="0"/>
              <a:t>/product/pdf/IF/IF11582</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66021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Keynes, </a:t>
            </a:r>
            <a:r>
              <a:rPr lang="en-US" dirty="0" err="1"/>
              <a:t>Soumaya</a:t>
            </a:r>
            <a:r>
              <a:rPr lang="en-US" dirty="0"/>
              <a:t>, “Your guide to how to dodge a tariff,” FT, 11/15/24</a:t>
            </a:r>
          </a:p>
          <a:p>
            <a:r>
              <a:rPr lang="en-US" dirty="0"/>
              <a:t>https://</a:t>
            </a:r>
            <a:r>
              <a:rPr lang="en-US" dirty="0" err="1"/>
              <a:t>www.ft.com</a:t>
            </a:r>
            <a:r>
              <a:rPr lang="en-US" dirty="0"/>
              <a:t>/content/f9e4cc47-5b70-4beb-85df-a49a9f03181c</a:t>
            </a:r>
          </a:p>
          <a:p>
            <a:endParaRPr lang="en-US" dirty="0"/>
          </a:p>
          <a:p>
            <a:r>
              <a:rPr lang="en-US" dirty="0"/>
              <a:t>Armstrong, Dan, “Politically Connected Corporations Received More Exemptions from U.S. Tariffs on Chinese Imports, Study Finds,” </a:t>
            </a:r>
            <a:r>
              <a:rPr lang="en-US" i="1" dirty="0"/>
              <a:t>Lehigh News</a:t>
            </a:r>
            <a:r>
              <a:rPr lang="en-US" i="0" dirty="0"/>
              <a:t>, October 8,, 2024</a:t>
            </a:r>
          </a:p>
          <a:p>
            <a:r>
              <a:rPr lang="en-US" dirty="0"/>
              <a:t>https://www2.lehigh.edu/news/politically-connected-corporations-received-more-exemptions-from-us-tariffs-on-chinese-imports</a:t>
            </a:r>
            <a:endParaRPr lang="en-US" i="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Helvetica Neue" panose="02000503000000020004" pitchFamily="2" charset="0"/>
              </a:rPr>
              <a:t>Ben </a:t>
            </a:r>
            <a:r>
              <a:rPr lang="en-US" dirty="0" err="1">
                <a:effectLst/>
                <a:latin typeface="Helvetica Neue" panose="02000503000000020004" pitchFamily="2" charset="0"/>
              </a:rPr>
              <a:t>Unglesbee</a:t>
            </a:r>
            <a:r>
              <a:rPr lang="en-US" dirty="0">
                <a:effectLst/>
                <a:latin typeface="Helvetica Neue" panose="02000503000000020004" pitchFamily="2" charset="0"/>
              </a:rPr>
              <a:t>, “Biden administration extends China tariff exclusions — again,” </a:t>
            </a:r>
            <a:r>
              <a:rPr lang="en-US" i="1" dirty="0" err="1">
                <a:effectLst/>
                <a:latin typeface="Helvetica Neue" panose="02000503000000020004" pitchFamily="2" charset="0"/>
              </a:rPr>
              <a:t>SupplyChainDive</a:t>
            </a:r>
            <a:r>
              <a:rPr lang="en-US" dirty="0">
                <a:effectLst/>
                <a:latin typeface="Helvetica Neue" panose="02000503000000020004" pitchFamily="2" charset="0"/>
              </a:rPr>
              <a:t>, January 4, 2024. </a:t>
            </a:r>
          </a:p>
          <a:p>
            <a:r>
              <a:rPr lang="en-US" dirty="0"/>
              <a:t>https://</a:t>
            </a:r>
            <a:r>
              <a:rPr lang="en-US" dirty="0" err="1"/>
              <a:t>www.supplychaindive.com</a:t>
            </a:r>
            <a:r>
              <a:rPr lang="en-US" dirty="0"/>
              <a:t>/news/biden-administration-extends-china-tariff-exclusions-May-2024/703510/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7711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McCormick, “Trump Calls Tariffs the ‘Most Beautiful Word’,” WSJ, 10/14/24</a:t>
            </a:r>
          </a:p>
          <a:p>
            <a:r>
              <a:rPr lang="en-US" dirty="0"/>
              <a:t>https://</a:t>
            </a:r>
            <a:r>
              <a:rPr lang="en-US" dirty="0" err="1"/>
              <a:t>www.wsj.com</a:t>
            </a:r>
            <a:r>
              <a:rPr lang="en-US" dirty="0"/>
              <a:t>/</a:t>
            </a:r>
            <a:r>
              <a:rPr lang="en-US" dirty="0" err="1"/>
              <a:t>livecoverage</a:t>
            </a:r>
            <a:r>
              <a:rPr lang="en-US" dirty="0"/>
              <a:t>/harris-trump-election-10-16-2024/card/trump-calls-tariffs-the-most-beautiful-word--YMVPAupw4EjBRp6yobOy</a:t>
            </a:r>
          </a:p>
          <a:p>
            <a:endParaRPr lang="en-US" dirty="0"/>
          </a:p>
          <a:p>
            <a:r>
              <a:rPr lang="en-US" dirty="0"/>
              <a:t>Swanson, “Harris and Trump Embrace Tariffs, Though Their Approaches Differ,” </a:t>
            </a:r>
            <a:r>
              <a:rPr lang="en-US" i="1" dirty="0"/>
              <a:t>New York Times</a:t>
            </a:r>
            <a:r>
              <a:rPr lang="en-US" i="0" dirty="0"/>
              <a:t>, Aug 27, 2024.</a:t>
            </a:r>
          </a:p>
          <a:p>
            <a:r>
              <a:rPr lang="en-US" dirty="0"/>
              <a:t>https://</a:t>
            </a:r>
            <a:r>
              <a:rPr lang="en-US" dirty="0" err="1"/>
              <a:t>www.nytimes.com</a:t>
            </a:r>
            <a:r>
              <a:rPr lang="en-US" dirty="0"/>
              <a:t>/2024/08/27/us/politics/trump-</a:t>
            </a:r>
            <a:r>
              <a:rPr lang="en-US" dirty="0" err="1"/>
              <a:t>harris</a:t>
            </a:r>
            <a:r>
              <a:rPr lang="en-US" dirty="0"/>
              <a:t>-</a:t>
            </a:r>
            <a:r>
              <a:rPr lang="en-US" dirty="0" err="1"/>
              <a:t>tariffs.html</a:t>
            </a:r>
            <a:endParaRPr lang="en-US" dirty="0"/>
          </a:p>
          <a:p>
            <a:endParaRPr lang="en-US" dirty="0"/>
          </a:p>
          <a:p>
            <a:r>
              <a:rPr lang="en-US" b="0" i="0" dirty="0">
                <a:solidFill>
                  <a:srgbClr val="222222"/>
                </a:solidFill>
                <a:effectLst/>
                <a:latin typeface="Retina Narrow"/>
              </a:rPr>
              <a:t>Toomey, “About Trump’s ‘Reciprocal’ Tariffs,” WSJ, 10/27/24</a:t>
            </a:r>
          </a:p>
          <a:p>
            <a:r>
              <a:rPr lang="en-US" dirty="0"/>
              <a:t>https://</a:t>
            </a:r>
            <a:r>
              <a:rPr lang="en-US" dirty="0" err="1"/>
              <a:t>www.wsj.com</a:t>
            </a:r>
            <a:r>
              <a:rPr lang="en-US" dirty="0"/>
              <a:t>/opinion/about-trumps-reciprocal-tariffs-he-wants-to-raise-taxes-and-thinks-im-the-stupid-one-5dc3c56c?mod=</a:t>
            </a:r>
            <a:r>
              <a:rPr lang="en-US" dirty="0" err="1"/>
              <a:t>itp_wsj</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Krugman, “</a:t>
            </a:r>
            <a:r>
              <a:rPr lang="en-US" b="1" i="0" dirty="0">
                <a:effectLst/>
                <a:latin typeface="nyt-cheltenham-cond"/>
              </a:rPr>
              <a:t>Donald Trump on the Dollar, in His Own Words. NYT, 9/9/24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www.nytimes.com</a:t>
            </a:r>
            <a:r>
              <a:rPr lang="en-US" dirty="0"/>
              <a:t>/2024/09/09/opinion/trump-tariffs-reserve-</a:t>
            </a:r>
            <a:r>
              <a:rPr lang="en-US" dirty="0" err="1"/>
              <a:t>currency.html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Economist, “</a:t>
            </a:r>
            <a:r>
              <a:rPr lang="en-US" b="0" i="0" dirty="0">
                <a:solidFill>
                  <a:srgbClr val="0D0D0D"/>
                </a:solidFill>
                <a:effectLst/>
                <a:latin typeface="var(--ds-type-system-serif-lining)"/>
              </a:rPr>
              <a:t>Donald Trump is poised to smash Mexico with tariffs,” 11/7/24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var(--ds-type-system-serif-lining)"/>
              </a:rPr>
              <a:t>https://</a:t>
            </a:r>
            <a:r>
              <a:rPr lang="en-US" b="0" i="0" dirty="0" err="1">
                <a:solidFill>
                  <a:srgbClr val="0D0D0D"/>
                </a:solidFill>
                <a:effectLst/>
                <a:latin typeface="var(--ds-type-system-serif-lining)"/>
              </a:rPr>
              <a:t>www.economist.com</a:t>
            </a:r>
            <a:r>
              <a:rPr lang="en-US" b="0" i="0" dirty="0">
                <a:solidFill>
                  <a:srgbClr val="0D0D0D"/>
                </a:solidFill>
                <a:effectLst/>
                <a:latin typeface="var(--ds-type-system-serif-lining)"/>
              </a:rPr>
              <a:t>/the-</a:t>
            </a:r>
            <a:r>
              <a:rPr lang="en-US" b="0" i="0" dirty="0" err="1">
                <a:solidFill>
                  <a:srgbClr val="0D0D0D"/>
                </a:solidFill>
                <a:effectLst/>
                <a:latin typeface="var(--ds-type-system-serif-lining)"/>
              </a:rPr>
              <a:t>americas</a:t>
            </a:r>
            <a:r>
              <a:rPr lang="en-US" b="0" i="0" dirty="0">
                <a:solidFill>
                  <a:srgbClr val="0D0D0D"/>
                </a:solidFill>
                <a:effectLst/>
                <a:latin typeface="var(--ds-type-system-serif-lining)"/>
              </a:rPr>
              <a:t>/2024/11/07/</a:t>
            </a:r>
            <a:r>
              <a:rPr lang="en-US" b="0" i="0" dirty="0" err="1">
                <a:solidFill>
                  <a:srgbClr val="0D0D0D"/>
                </a:solidFill>
                <a:effectLst/>
                <a:latin typeface="var(--ds-type-system-serif-lining)"/>
              </a:rPr>
              <a:t>donald</a:t>
            </a:r>
            <a:r>
              <a:rPr lang="en-US" b="0" i="0" dirty="0">
                <a:solidFill>
                  <a:srgbClr val="0D0D0D"/>
                </a:solidFill>
                <a:effectLst/>
                <a:latin typeface="var(--ds-type-system-serif-lining)"/>
              </a:rPr>
              <a:t>-trump-is-poised-to-smash-</a:t>
            </a:r>
            <a:r>
              <a:rPr lang="en-US" b="0" i="0" dirty="0" err="1">
                <a:solidFill>
                  <a:srgbClr val="0D0D0D"/>
                </a:solidFill>
                <a:effectLst/>
                <a:latin typeface="var(--ds-type-system-serif-lining)"/>
              </a:rPr>
              <a:t>mexico</a:t>
            </a:r>
            <a:r>
              <a:rPr lang="en-US" b="0" i="0" dirty="0">
                <a:solidFill>
                  <a:srgbClr val="0D0D0D"/>
                </a:solidFill>
                <a:effectLst/>
                <a:latin typeface="var(--ds-type-system-serif-lining)"/>
              </a:rPr>
              <a:t>-with-tariffs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latin typeface="var(--ds-type-system-serif-lining)"/>
            </a:endParaRPr>
          </a:p>
          <a:p>
            <a:r>
              <a:rPr lang="en-US" dirty="0"/>
              <a:t>Ewing, “Trump’s Tariffs Could Deal a Blow to Mexico’s Car Factories,” NYT, 11/12/24</a:t>
            </a:r>
          </a:p>
          <a:p>
            <a:r>
              <a:rPr lang="en-US" dirty="0"/>
              <a:t>https://</a:t>
            </a:r>
            <a:r>
              <a:rPr lang="en-US" dirty="0" err="1"/>
              <a:t>www.nytimes.com</a:t>
            </a:r>
            <a:r>
              <a:rPr lang="en-US" dirty="0"/>
              <a:t>/2024/11/12/business/economy/trump-</a:t>
            </a:r>
            <a:r>
              <a:rPr lang="en-US" dirty="0" err="1"/>
              <a:t>mexico</a:t>
            </a:r>
            <a:r>
              <a:rPr lang="en-US" dirty="0"/>
              <a:t>-trade-tariffs-car-</a:t>
            </a:r>
            <a:r>
              <a:rPr lang="en-US" dirty="0" err="1"/>
              <a:t>factories.html</a:t>
            </a:r>
            <a:endParaRPr lang="en-US" dirty="0"/>
          </a:p>
          <a:p>
            <a:endParaRPr lang="en-US" dirty="0"/>
          </a:p>
          <a:p>
            <a:endParaRPr lang="en-US" dirty="0"/>
          </a:p>
          <a:p>
            <a:endParaRPr lang="en-US" i="0"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5550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B3638-4EE4-3D44-E9FA-895F5D565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FCE96-E818-742A-6196-7FD6C355F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9B24AB-9FE4-6D3D-2140-5466B7CF6ED8}"/>
              </a:ext>
            </a:extLst>
          </p:cNvPr>
          <p:cNvSpPr>
            <a:spLocks noGrp="1"/>
          </p:cNvSpPr>
          <p:nvPr>
            <p:ph type="body" idx="1"/>
          </p:nvPr>
        </p:nvSpPr>
        <p:spPr/>
        <p:txBody>
          <a:bodyPr/>
          <a:lstStyle/>
          <a:p>
            <a:r>
              <a:rPr lang="en-US" dirty="0"/>
              <a:t>McCormick, “Trump Calls Tariffs the ‘Most Beautiful Word’,” WSJ, 10/14/24</a:t>
            </a:r>
          </a:p>
          <a:p>
            <a:r>
              <a:rPr lang="en-US" dirty="0"/>
              <a:t>https://</a:t>
            </a:r>
            <a:r>
              <a:rPr lang="en-US" dirty="0" err="1"/>
              <a:t>www.wsj.com</a:t>
            </a:r>
            <a:r>
              <a:rPr lang="en-US" dirty="0"/>
              <a:t>/</a:t>
            </a:r>
            <a:r>
              <a:rPr lang="en-US" dirty="0" err="1"/>
              <a:t>livecoverage</a:t>
            </a:r>
            <a:r>
              <a:rPr lang="en-US" dirty="0"/>
              <a:t>/harris-trump-election-10-16-2024/card/trump-calls-tariffs-the-most-beautiful-word--YMVPAupw4EjBRp6yobOy</a:t>
            </a:r>
          </a:p>
          <a:p>
            <a:endParaRPr lang="en-US" dirty="0"/>
          </a:p>
          <a:p>
            <a:r>
              <a:rPr lang="en-US" dirty="0"/>
              <a:t>Swanson, “Harris and Trump Embrace Tariffs, Though Their Approaches Differ,” </a:t>
            </a:r>
            <a:r>
              <a:rPr lang="en-US" i="1" dirty="0"/>
              <a:t>New York Times</a:t>
            </a:r>
            <a:r>
              <a:rPr lang="en-US" i="0" dirty="0"/>
              <a:t>, Aug 27, 2024.</a:t>
            </a:r>
          </a:p>
          <a:p>
            <a:r>
              <a:rPr lang="en-US" dirty="0"/>
              <a:t>https://</a:t>
            </a:r>
            <a:r>
              <a:rPr lang="en-US" dirty="0" err="1"/>
              <a:t>www.nytimes.com</a:t>
            </a:r>
            <a:r>
              <a:rPr lang="en-US" dirty="0"/>
              <a:t>/2024/08/27/us/politics/trump-</a:t>
            </a:r>
            <a:r>
              <a:rPr lang="en-US" dirty="0" err="1"/>
              <a:t>harris</a:t>
            </a:r>
            <a:r>
              <a:rPr lang="en-US" dirty="0"/>
              <a:t>-</a:t>
            </a:r>
            <a:r>
              <a:rPr lang="en-US" dirty="0" err="1"/>
              <a:t>tariffs.html</a:t>
            </a:r>
            <a:endParaRPr lang="en-US" dirty="0"/>
          </a:p>
          <a:p>
            <a:endParaRPr lang="en-US" dirty="0"/>
          </a:p>
          <a:p>
            <a:r>
              <a:rPr lang="en-US" b="0" i="0" dirty="0">
                <a:solidFill>
                  <a:srgbClr val="222222"/>
                </a:solidFill>
                <a:effectLst/>
                <a:latin typeface="Retina Narrow"/>
              </a:rPr>
              <a:t>Toomey, “About Trump’s ‘Reciprocal’ Tariffs,” WSJ, 10/27/24</a:t>
            </a:r>
          </a:p>
          <a:p>
            <a:r>
              <a:rPr lang="en-US" dirty="0"/>
              <a:t>https://</a:t>
            </a:r>
            <a:r>
              <a:rPr lang="en-US" dirty="0" err="1"/>
              <a:t>www.wsj.com</a:t>
            </a:r>
            <a:r>
              <a:rPr lang="en-US" dirty="0"/>
              <a:t>/opinion/about-trumps-reciprocal-tariffs-he-wants-to-raise-taxes-and-thinks-im-the-stupid-one-5dc3c56c?mod=</a:t>
            </a:r>
            <a:r>
              <a:rPr lang="en-US" dirty="0" err="1"/>
              <a:t>itp_wsj</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Krugman, “</a:t>
            </a:r>
            <a:r>
              <a:rPr lang="en-US" b="1" i="0" dirty="0">
                <a:effectLst/>
                <a:latin typeface="nyt-cheltenham-cond"/>
              </a:rPr>
              <a:t>Donald Trump on the Dollar, in His Own Words. NYT, 9/9/24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www.nytimes.com</a:t>
            </a:r>
            <a:r>
              <a:rPr lang="en-US" dirty="0"/>
              <a:t>/2024/09/09/opinion/trump-tariffs-reserve-</a:t>
            </a:r>
            <a:r>
              <a:rPr lang="en-US" dirty="0" err="1"/>
              <a:t>currency.html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Economist, “</a:t>
            </a:r>
            <a:r>
              <a:rPr lang="en-US" b="0" i="0" dirty="0">
                <a:solidFill>
                  <a:srgbClr val="0D0D0D"/>
                </a:solidFill>
                <a:effectLst/>
                <a:latin typeface="var(--ds-type-system-serif-lining)"/>
              </a:rPr>
              <a:t>Donald Trump is poised to smash Mexico with tariffs,” 11/7/24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var(--ds-type-system-serif-lining)"/>
              </a:rPr>
              <a:t>https://</a:t>
            </a:r>
            <a:r>
              <a:rPr lang="en-US" b="0" i="0" dirty="0" err="1">
                <a:solidFill>
                  <a:srgbClr val="0D0D0D"/>
                </a:solidFill>
                <a:effectLst/>
                <a:latin typeface="var(--ds-type-system-serif-lining)"/>
              </a:rPr>
              <a:t>www.economist.com</a:t>
            </a:r>
            <a:r>
              <a:rPr lang="en-US" b="0" i="0" dirty="0">
                <a:solidFill>
                  <a:srgbClr val="0D0D0D"/>
                </a:solidFill>
                <a:effectLst/>
                <a:latin typeface="var(--ds-type-system-serif-lining)"/>
              </a:rPr>
              <a:t>/the-</a:t>
            </a:r>
            <a:r>
              <a:rPr lang="en-US" b="0" i="0" dirty="0" err="1">
                <a:solidFill>
                  <a:srgbClr val="0D0D0D"/>
                </a:solidFill>
                <a:effectLst/>
                <a:latin typeface="var(--ds-type-system-serif-lining)"/>
              </a:rPr>
              <a:t>americas</a:t>
            </a:r>
            <a:r>
              <a:rPr lang="en-US" b="0" i="0" dirty="0">
                <a:solidFill>
                  <a:srgbClr val="0D0D0D"/>
                </a:solidFill>
                <a:effectLst/>
                <a:latin typeface="var(--ds-type-system-serif-lining)"/>
              </a:rPr>
              <a:t>/2024/11/07/</a:t>
            </a:r>
            <a:r>
              <a:rPr lang="en-US" b="0" i="0" dirty="0" err="1">
                <a:solidFill>
                  <a:srgbClr val="0D0D0D"/>
                </a:solidFill>
                <a:effectLst/>
                <a:latin typeface="var(--ds-type-system-serif-lining)"/>
              </a:rPr>
              <a:t>donald</a:t>
            </a:r>
            <a:r>
              <a:rPr lang="en-US" b="0" i="0" dirty="0">
                <a:solidFill>
                  <a:srgbClr val="0D0D0D"/>
                </a:solidFill>
                <a:effectLst/>
                <a:latin typeface="var(--ds-type-system-serif-lining)"/>
              </a:rPr>
              <a:t>-trump-is-poised-to-smash-</a:t>
            </a:r>
            <a:r>
              <a:rPr lang="en-US" b="0" i="0" dirty="0" err="1">
                <a:solidFill>
                  <a:srgbClr val="0D0D0D"/>
                </a:solidFill>
                <a:effectLst/>
                <a:latin typeface="var(--ds-type-system-serif-lining)"/>
              </a:rPr>
              <a:t>mexico</a:t>
            </a:r>
            <a:r>
              <a:rPr lang="en-US" b="0" i="0" dirty="0">
                <a:solidFill>
                  <a:srgbClr val="0D0D0D"/>
                </a:solidFill>
                <a:effectLst/>
                <a:latin typeface="var(--ds-type-system-serif-lining)"/>
              </a:rPr>
              <a:t>-with-tariffs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latin typeface="var(--ds-type-system-serif-lining)"/>
            </a:endParaRPr>
          </a:p>
          <a:p>
            <a:r>
              <a:rPr lang="en-US" dirty="0"/>
              <a:t>Ewing, “Trump’s Tariffs Could Deal a Blow to Mexico’s Car Factories,” NYT, 11/12/24</a:t>
            </a:r>
          </a:p>
          <a:p>
            <a:r>
              <a:rPr lang="en-US" dirty="0"/>
              <a:t>https://</a:t>
            </a:r>
            <a:r>
              <a:rPr lang="en-US" dirty="0" err="1"/>
              <a:t>www.nytimes.com</a:t>
            </a:r>
            <a:r>
              <a:rPr lang="en-US" dirty="0"/>
              <a:t>/2024/11/12/business/economy/trump-</a:t>
            </a:r>
            <a:r>
              <a:rPr lang="en-US" dirty="0" err="1"/>
              <a:t>mexico</a:t>
            </a:r>
            <a:r>
              <a:rPr lang="en-US" dirty="0"/>
              <a:t>-trade-tariffs-car-</a:t>
            </a:r>
            <a:r>
              <a:rPr lang="en-US" dirty="0" err="1"/>
              <a:t>factories.html</a:t>
            </a:r>
            <a:endParaRPr lang="en-US" dirty="0"/>
          </a:p>
          <a:p>
            <a:endParaRPr lang="en-US" dirty="0"/>
          </a:p>
          <a:p>
            <a:endParaRPr lang="en-US" dirty="0"/>
          </a:p>
          <a:p>
            <a:r>
              <a:rPr lang="en-US" dirty="0"/>
              <a:t>Beattie, “Where Trump will go with his plans on trade,” FT, 11/18/24</a:t>
            </a:r>
          </a:p>
          <a:p>
            <a:r>
              <a:rPr lang="en-US" dirty="0"/>
              <a:t>https://</a:t>
            </a:r>
            <a:r>
              <a:rPr lang="en-US" dirty="0" err="1"/>
              <a:t>www.ft.com</a:t>
            </a:r>
            <a:r>
              <a:rPr lang="en-US" dirty="0"/>
              <a:t>/content/afab0fab-524b-4845-addd-bcffbe6b0b22</a:t>
            </a:r>
          </a:p>
          <a:p>
            <a:endParaRPr lang="en-US" dirty="0"/>
          </a:p>
          <a:p>
            <a:endParaRPr lang="en-US" dirty="0"/>
          </a:p>
          <a:p>
            <a:endParaRPr lang="en-US" dirty="0"/>
          </a:p>
          <a:p>
            <a:endParaRPr lang="en-US" i="0" dirty="0"/>
          </a:p>
          <a:p>
            <a:endParaRPr lang="en-US" dirty="0"/>
          </a:p>
        </p:txBody>
      </p:sp>
      <p:sp>
        <p:nvSpPr>
          <p:cNvPr id="4" name="Slide Number Placeholder 3">
            <a:extLst>
              <a:ext uri="{FF2B5EF4-FFF2-40B4-BE49-F238E27FC236}">
                <a16:creationId xmlns:a16="http://schemas.microsoft.com/office/drawing/2014/main" id="{4292FB27-2DF0-300F-5208-662EBAF3599D}"/>
              </a:ext>
            </a:extLst>
          </p:cNvPr>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818507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F4CA-F603-C517-FD60-07F07C156D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8A9E54-8C16-558D-6735-3B7916AC7B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E3E8C1-A232-1898-EC4E-F401F62F63FC}"/>
              </a:ext>
            </a:extLst>
          </p:cNvPr>
          <p:cNvSpPr>
            <a:spLocks noGrp="1"/>
          </p:cNvSpPr>
          <p:nvPr>
            <p:ph type="body" idx="1"/>
          </p:nvPr>
        </p:nvSpPr>
        <p:spPr/>
        <p:txBody>
          <a:bodyPr/>
          <a:lstStyle/>
          <a:p>
            <a:r>
              <a:rPr lang="en-US" dirty="0"/>
              <a:t>McCormick, “Trump Calls Tariffs the ‘Most Beautiful Word’,” WSJ, 10/14/24</a:t>
            </a:r>
          </a:p>
          <a:p>
            <a:r>
              <a:rPr lang="en-US" dirty="0"/>
              <a:t>https://</a:t>
            </a:r>
            <a:r>
              <a:rPr lang="en-US" dirty="0" err="1"/>
              <a:t>www.wsj.com</a:t>
            </a:r>
            <a:r>
              <a:rPr lang="en-US" dirty="0"/>
              <a:t>/</a:t>
            </a:r>
            <a:r>
              <a:rPr lang="en-US" dirty="0" err="1"/>
              <a:t>livecoverage</a:t>
            </a:r>
            <a:r>
              <a:rPr lang="en-US" dirty="0"/>
              <a:t>/harris-trump-election-10-16-2024/card/trump-calls-tariffs-the-most-beautiful-word--YMVPAupw4EjBRp6yobOy</a:t>
            </a:r>
          </a:p>
          <a:p>
            <a:endParaRPr lang="en-US" dirty="0"/>
          </a:p>
          <a:p>
            <a:r>
              <a:rPr lang="en-US" dirty="0"/>
              <a:t>Swanson, “Harris and Trump Embrace Tariffs, Though Their Approaches Differ,” </a:t>
            </a:r>
            <a:r>
              <a:rPr lang="en-US" i="1" dirty="0"/>
              <a:t>New York Times</a:t>
            </a:r>
            <a:r>
              <a:rPr lang="en-US" i="0" dirty="0"/>
              <a:t>, Aug 27, 2024.</a:t>
            </a:r>
          </a:p>
          <a:p>
            <a:r>
              <a:rPr lang="en-US" dirty="0"/>
              <a:t>https://</a:t>
            </a:r>
            <a:r>
              <a:rPr lang="en-US" dirty="0" err="1"/>
              <a:t>www.nytimes.com</a:t>
            </a:r>
            <a:r>
              <a:rPr lang="en-US" dirty="0"/>
              <a:t>/2024/08/27/us/politics/trump-</a:t>
            </a:r>
            <a:r>
              <a:rPr lang="en-US" dirty="0" err="1"/>
              <a:t>harris</a:t>
            </a:r>
            <a:r>
              <a:rPr lang="en-US" dirty="0"/>
              <a:t>-</a:t>
            </a:r>
            <a:r>
              <a:rPr lang="en-US" dirty="0" err="1"/>
              <a:t>tariffs.html</a:t>
            </a:r>
            <a:endParaRPr lang="en-US" dirty="0"/>
          </a:p>
          <a:p>
            <a:endParaRPr lang="en-US" dirty="0"/>
          </a:p>
          <a:p>
            <a:r>
              <a:rPr lang="en-US" b="0" i="0" dirty="0">
                <a:solidFill>
                  <a:srgbClr val="222222"/>
                </a:solidFill>
                <a:effectLst/>
                <a:latin typeface="Retina Narrow"/>
              </a:rPr>
              <a:t>Toomey, “About Trump’s ‘Reciprocal’ Tariffs,” WSJ, 10/27/24</a:t>
            </a:r>
          </a:p>
          <a:p>
            <a:r>
              <a:rPr lang="en-US" dirty="0"/>
              <a:t>https://</a:t>
            </a:r>
            <a:r>
              <a:rPr lang="en-US" dirty="0" err="1"/>
              <a:t>www.wsj.com</a:t>
            </a:r>
            <a:r>
              <a:rPr lang="en-US" dirty="0"/>
              <a:t>/opinion/about-trumps-reciprocal-tariffs-he-wants-to-raise-taxes-and-thinks-im-the-stupid-one-5dc3c56c?mod=</a:t>
            </a:r>
            <a:r>
              <a:rPr lang="en-US" dirty="0" err="1"/>
              <a:t>itp_wsj</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Krugman, “</a:t>
            </a:r>
            <a:r>
              <a:rPr lang="en-US" b="1" i="0" dirty="0">
                <a:effectLst/>
                <a:latin typeface="nyt-cheltenham-cond"/>
              </a:rPr>
              <a:t>Donald Trump on the Dollar, in His Own Words. NYT, 9/9/24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www.nytimes.com</a:t>
            </a:r>
            <a:r>
              <a:rPr lang="en-US" dirty="0"/>
              <a:t>/2024/09/09/opinion/trump-tariffs-reserve-</a:t>
            </a:r>
            <a:r>
              <a:rPr lang="en-US" dirty="0" err="1"/>
              <a:t>currency.html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Economist, “</a:t>
            </a:r>
            <a:r>
              <a:rPr lang="en-US" b="0" i="0" dirty="0">
                <a:solidFill>
                  <a:srgbClr val="0D0D0D"/>
                </a:solidFill>
                <a:effectLst/>
                <a:latin typeface="var(--ds-type-system-serif-lining)"/>
              </a:rPr>
              <a:t>Donald Trump is poised to smash Mexico with tariffs,” 11/7/24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var(--ds-type-system-serif-lining)"/>
              </a:rPr>
              <a:t>https://</a:t>
            </a:r>
            <a:r>
              <a:rPr lang="en-US" b="0" i="0" dirty="0" err="1">
                <a:solidFill>
                  <a:srgbClr val="0D0D0D"/>
                </a:solidFill>
                <a:effectLst/>
                <a:latin typeface="var(--ds-type-system-serif-lining)"/>
              </a:rPr>
              <a:t>www.economist.com</a:t>
            </a:r>
            <a:r>
              <a:rPr lang="en-US" b="0" i="0" dirty="0">
                <a:solidFill>
                  <a:srgbClr val="0D0D0D"/>
                </a:solidFill>
                <a:effectLst/>
                <a:latin typeface="var(--ds-type-system-serif-lining)"/>
              </a:rPr>
              <a:t>/the-</a:t>
            </a:r>
            <a:r>
              <a:rPr lang="en-US" b="0" i="0" dirty="0" err="1">
                <a:solidFill>
                  <a:srgbClr val="0D0D0D"/>
                </a:solidFill>
                <a:effectLst/>
                <a:latin typeface="var(--ds-type-system-serif-lining)"/>
              </a:rPr>
              <a:t>americas</a:t>
            </a:r>
            <a:r>
              <a:rPr lang="en-US" b="0" i="0" dirty="0">
                <a:solidFill>
                  <a:srgbClr val="0D0D0D"/>
                </a:solidFill>
                <a:effectLst/>
                <a:latin typeface="var(--ds-type-system-serif-lining)"/>
              </a:rPr>
              <a:t>/2024/11/07/</a:t>
            </a:r>
            <a:r>
              <a:rPr lang="en-US" b="0" i="0" dirty="0" err="1">
                <a:solidFill>
                  <a:srgbClr val="0D0D0D"/>
                </a:solidFill>
                <a:effectLst/>
                <a:latin typeface="var(--ds-type-system-serif-lining)"/>
              </a:rPr>
              <a:t>donald</a:t>
            </a:r>
            <a:r>
              <a:rPr lang="en-US" b="0" i="0" dirty="0">
                <a:solidFill>
                  <a:srgbClr val="0D0D0D"/>
                </a:solidFill>
                <a:effectLst/>
                <a:latin typeface="var(--ds-type-system-serif-lining)"/>
              </a:rPr>
              <a:t>-trump-is-poised-to-smash-</a:t>
            </a:r>
            <a:r>
              <a:rPr lang="en-US" b="0" i="0" dirty="0" err="1">
                <a:solidFill>
                  <a:srgbClr val="0D0D0D"/>
                </a:solidFill>
                <a:effectLst/>
                <a:latin typeface="var(--ds-type-system-serif-lining)"/>
              </a:rPr>
              <a:t>mexico</a:t>
            </a:r>
            <a:r>
              <a:rPr lang="en-US" b="0" i="0" dirty="0">
                <a:solidFill>
                  <a:srgbClr val="0D0D0D"/>
                </a:solidFill>
                <a:effectLst/>
                <a:latin typeface="var(--ds-type-system-serif-lining)"/>
              </a:rPr>
              <a:t>-with-tariffs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D0D0D"/>
              </a:solidFill>
              <a:effectLst/>
              <a:latin typeface="var(--ds-type-system-serif-lining)"/>
            </a:endParaRPr>
          </a:p>
          <a:p>
            <a:r>
              <a:rPr lang="en-US" dirty="0"/>
              <a:t>Ewing, “Trump’s Tariffs Could Deal a Blow to Mexico’s Car Factories,” NYT, 11/12/24</a:t>
            </a:r>
          </a:p>
          <a:p>
            <a:r>
              <a:rPr lang="en-US" dirty="0"/>
              <a:t>https://</a:t>
            </a:r>
            <a:r>
              <a:rPr lang="en-US" dirty="0" err="1"/>
              <a:t>www.nytimes.com</a:t>
            </a:r>
            <a:r>
              <a:rPr lang="en-US" dirty="0"/>
              <a:t>/2024/11/12/business/economy/trump-</a:t>
            </a:r>
            <a:r>
              <a:rPr lang="en-US" dirty="0" err="1"/>
              <a:t>mexico</a:t>
            </a:r>
            <a:r>
              <a:rPr lang="en-US" dirty="0"/>
              <a:t>-trade-tariffs-car-</a:t>
            </a:r>
            <a:r>
              <a:rPr lang="en-US" dirty="0" err="1"/>
              <a:t>factories.html</a:t>
            </a:r>
            <a:endParaRPr lang="en-US" dirty="0"/>
          </a:p>
          <a:p>
            <a:endParaRPr lang="en-US" dirty="0"/>
          </a:p>
          <a:p>
            <a:r>
              <a:rPr lang="en-US" dirty="0"/>
              <a:t>Beattie, “Where Trump will go with his plans on trade,” FT, 11/18/24</a:t>
            </a:r>
          </a:p>
          <a:p>
            <a:r>
              <a:rPr lang="en-US" dirty="0"/>
              <a:t>https://</a:t>
            </a:r>
            <a:r>
              <a:rPr lang="en-US" dirty="0" err="1"/>
              <a:t>www.ft.com</a:t>
            </a:r>
            <a:r>
              <a:rPr lang="en-US" dirty="0"/>
              <a:t>/content/afab0fab-524b-4845-addd-bcffbe6b0b22</a:t>
            </a:r>
          </a:p>
          <a:p>
            <a:endParaRPr lang="en-US" dirty="0"/>
          </a:p>
          <a:p>
            <a:endParaRPr lang="en-US" dirty="0"/>
          </a:p>
          <a:p>
            <a:endParaRPr lang="en-US" dirty="0"/>
          </a:p>
          <a:p>
            <a:endParaRPr lang="en-US" i="0" dirty="0"/>
          </a:p>
          <a:p>
            <a:endParaRPr lang="en-US" dirty="0"/>
          </a:p>
        </p:txBody>
      </p:sp>
      <p:sp>
        <p:nvSpPr>
          <p:cNvPr id="4" name="Slide Number Placeholder 3">
            <a:extLst>
              <a:ext uri="{FF2B5EF4-FFF2-40B4-BE49-F238E27FC236}">
                <a16:creationId xmlns:a16="http://schemas.microsoft.com/office/drawing/2014/main" id="{8FEDE184-8D9C-B63B-C871-FB140A28F260}"/>
              </a:ext>
            </a:extLst>
          </p:cNvPr>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1258121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Keynes, </a:t>
            </a:r>
            <a:r>
              <a:rPr lang="en-US" dirty="0" err="1"/>
              <a:t>Soumaya</a:t>
            </a:r>
            <a:r>
              <a:rPr lang="en-US" dirty="0"/>
              <a:t>, “Your guide to how to dodge a tariff,” FT, 11/15/24</a:t>
            </a:r>
          </a:p>
          <a:p>
            <a:r>
              <a:rPr lang="en-US" dirty="0"/>
              <a:t>https://</a:t>
            </a:r>
            <a:r>
              <a:rPr lang="en-US" dirty="0" err="1"/>
              <a:t>www.ft.com</a:t>
            </a:r>
            <a:r>
              <a:rPr lang="en-US" dirty="0"/>
              <a:t>/content/f9e4cc47-5b70-4beb-85df-a49a9f03181c</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18807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019654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215835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Bloomberg Supply Lines, 11/14/24</a:t>
            </a:r>
          </a:p>
          <a:p>
            <a:r>
              <a:rPr lang="en-US" dirty="0"/>
              <a:t>https://</a:t>
            </a:r>
            <a:r>
              <a:rPr lang="en-US" dirty="0" err="1"/>
              <a:t>mail.google.com</a:t>
            </a:r>
            <a:r>
              <a:rPr lang="en-US" dirty="0"/>
              <a:t>/mail/u/0/?</a:t>
            </a:r>
            <a:r>
              <a:rPr lang="en-US" dirty="0" err="1"/>
              <a:t>shva</a:t>
            </a:r>
            <a:r>
              <a:rPr lang="en-US" dirty="0"/>
              <a:t>=1#inbox/</a:t>
            </a:r>
            <a:r>
              <a:rPr lang="en-US" dirty="0" err="1"/>
              <a:t>FMfcgzQXKDfRqwmLlHHMJDDlWNpqbKTq</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64461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358538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4</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dirty="0"/>
              <a:t>Source:  Don’t know</a:t>
            </a:r>
          </a:p>
        </p:txBody>
      </p:sp>
    </p:spTree>
    <p:extLst>
      <p:ext uri="{BB962C8B-B14F-4D97-AF65-F5344CB8AC3E}">
        <p14:creationId xmlns:p14="http://schemas.microsoft.com/office/powerpoint/2010/main" val="4174709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C6638-721D-BE62-6E79-F3B60904DC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64F05-F65D-1A51-CF34-018C26BFED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EC3052-1065-A0CA-E3C4-36830563A0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C14677-2D5F-F872-A1C0-7AFF574C7F15}"/>
              </a:ext>
            </a:extLst>
          </p:cNvPr>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2601813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65817-A35C-681E-ACAE-412AE10D0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B1BFF-E008-3C55-D0FF-C23601685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08E8E-8AA6-19F2-E117-F91CFACDD3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17F9E4-A7CC-A0AA-1F79-35DB0ABF1A02}"/>
              </a:ext>
            </a:extLst>
          </p:cNvPr>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1080124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4E72E-E445-7813-CF5F-5F58BAF3FC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BD40F-DB31-DA79-D30F-DA7CA5EA9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22011B-D243-335D-6FEE-219357D1AE15}"/>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7224F67D-56DE-3446-E83A-34C527CC0F7D}"/>
              </a:ext>
            </a:extLst>
          </p:cNvPr>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678252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FDFB2-6D5E-4521-5AE8-184D4A38E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B30EBC-24F8-6BB7-0C7E-85427B4ED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E95017-F645-0C8D-DA27-3459DE3478C8}"/>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09783749-5F9C-F1CB-E385-954058405133}"/>
              </a:ext>
            </a:extLst>
          </p:cNvPr>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01104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7795A-81D1-48E7-2901-ED8E778FBA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41648-1C30-5109-A258-75B17D053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62135-E3F2-0723-AAC9-25A87A8686E3}"/>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CB4A3E4A-A5DE-31DE-C950-94BF98DE51FC}"/>
              </a:ext>
            </a:extLst>
          </p:cNvPr>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183961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FB51-064D-608A-E970-7A8253D4A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A85C8C-B6A0-1F6E-E633-557BFDFE8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FABB5-9CC2-1FE9-DDA4-0D8A86347E11}"/>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F37836DE-1569-F71D-E7ED-C44CE68697C1}"/>
              </a:ext>
            </a:extLst>
          </p:cNvPr>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023615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63D22-358D-8C03-12A9-1DCDC3CF7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91D887-633B-BA67-7A8C-D3B995E543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81D252-94DF-467B-0B55-2852BB9E5FB5}"/>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8C02715A-29BC-CBBB-9A48-50B8DFFD9B4D}"/>
              </a:ext>
            </a:extLst>
          </p:cNvPr>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6143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21D92-51AC-767D-ABC6-56893B59A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C15CE-C12D-29A1-F4F3-58AF430510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0B78D-8B3E-06CD-32EB-5E535C4883F6}"/>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4531B7BC-7A6A-B7FE-423C-40E1930D9379}"/>
              </a:ext>
            </a:extLst>
          </p:cNvPr>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1932320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15FE2-7603-184D-2160-F28866EF4F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E5C01-C73D-9888-D04C-2A07EB650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5E82B-6CE1-1873-A24B-6407A9B5AEF7}"/>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6747D214-DEDC-8939-817E-4F37F5766A16}"/>
              </a:ext>
            </a:extLst>
          </p:cNvPr>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349433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9E24-F213-545C-562C-159D4C210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679C4-9B31-1D5A-FDE9-164A786D8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899F3-618B-0372-2883-751B048FF29A}"/>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67F442B9-D735-1CD1-5B0F-53D4A1E2F17F}"/>
              </a:ext>
            </a:extLst>
          </p:cNvPr>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131815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C0436-CBBB-046D-AE7E-49F7375DC00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42628CA-71A1-97A7-578F-4CC1E37F6833}"/>
              </a:ext>
            </a:extLst>
          </p:cNvPr>
          <p:cNvSpPr>
            <a:spLocks noGrp="1" noChangeArrowheads="1"/>
          </p:cNvSpPr>
          <p:nvPr>
            <p:ph type="sldNum" sz="quarter" idx="5"/>
          </p:nvPr>
        </p:nvSpPr>
        <p:spPr>
          <a:ln/>
        </p:spPr>
        <p:txBody>
          <a:bodyPr/>
          <a:lstStyle/>
          <a:p>
            <a:fld id="{73F91828-56F1-2843-AF31-96EEDEE0373A}" type="slidenum">
              <a:rPr lang="en-US"/>
              <a:pPr/>
              <a:t>5</a:t>
            </a:fld>
            <a:endParaRPr lang="en-US"/>
          </a:p>
        </p:txBody>
      </p:sp>
      <p:sp>
        <p:nvSpPr>
          <p:cNvPr id="240642" name="Rectangle 2">
            <a:extLst>
              <a:ext uri="{FF2B5EF4-FFF2-40B4-BE49-F238E27FC236}">
                <a16:creationId xmlns:a16="http://schemas.microsoft.com/office/drawing/2014/main" id="{C1C9FA73-C9BB-2B7C-2B30-9CE8CE500E7D}"/>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B475EC3B-90CA-0548-98CE-8FBF69BDEEBA}"/>
              </a:ext>
            </a:extLst>
          </p:cNvPr>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62617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85E22-50F4-6EB4-E97B-19155E1E2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DBEE32-697E-276E-93C3-8C89E342A0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E8B1F-0F28-05D2-25F5-99D0A5F53815}"/>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557EED5A-B448-B4B5-33D3-4C5789BABC83}"/>
              </a:ext>
            </a:extLst>
          </p:cNvPr>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312308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37715-456B-8D07-1939-88E5B82FE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51670-4647-5C08-F7B5-447FAD411A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24CCE-6417-82B5-9A9E-D9A81FF96996}"/>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A71C9D9D-48BB-92A8-9BDD-2DBEB499B39C}"/>
              </a:ext>
            </a:extLst>
          </p:cNvPr>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479307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2FD2-7154-4FE6-EED5-2F898359B5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011303-3BC8-0160-0D68-5EE2F5F540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5A990-6518-6A26-E80E-3C59805487EC}"/>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CC0F870D-B37E-3A91-A23A-4F0204227B24}"/>
              </a:ext>
            </a:extLst>
          </p:cNvPr>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93342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8DA2E-EAAB-3EF3-5D11-4434BDA4B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F130B-D2BF-DB91-2B88-E25C4A74D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16B933-0049-806F-0FAA-DCB6EC39679B}"/>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E17EC2A7-2A91-336D-400D-AABBA51ECE1A}"/>
              </a:ext>
            </a:extLst>
          </p:cNvPr>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183682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5F027-3787-F9F6-BE8F-E2E1756F5F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F945EC-C36E-B264-2F5F-926A2262C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75796-3A3E-397F-7B39-08EFADECEB64}"/>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7577406D-25E8-D2B2-A2AB-0DBEACCADCD0}"/>
              </a:ext>
            </a:extLst>
          </p:cNvPr>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614932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1F4F8-6F7A-0C0F-3567-88270F3B0A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A0B3C-65DD-3D21-C0E3-90DF366A9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C9DB78-125A-E07A-2E65-D61287457B01}"/>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B4ECB74C-4173-734E-D338-038669BD4272}"/>
              </a:ext>
            </a:extLst>
          </p:cNvPr>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6805436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95FEF-DB49-AF02-96C9-23E6A9CC9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B5A7-2521-2D2B-0993-4BD6D029CE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2A2E96-D54A-C41F-C3ED-82550DDF98E8}"/>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8E6DD139-7DF1-8AFA-F07A-B472449475CD}"/>
              </a:ext>
            </a:extLst>
          </p:cNvPr>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38706598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02A96-DCFC-72FD-95EC-BC92C019F8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3454B-D86C-2B6C-6466-ED87DF92C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0F04A-1C7E-FEBE-86DE-587A8D7E4E78}"/>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766ECD8C-A43D-2A34-1C60-B9C07CEFA36A}"/>
              </a:ext>
            </a:extLst>
          </p:cNvPr>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2109724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5353-797C-4720-2C99-C04A8234D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15FD90-1F97-CF03-DADE-684A44182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33E44-3688-560F-A76C-B7F8BC685108}"/>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C0C1C0C3-9DB6-343F-3FC9-49AD346534F6}"/>
              </a:ext>
            </a:extLst>
          </p:cNvPr>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9957654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C697-DBF0-C761-349B-3DEE86B42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B9CF0-0DFB-D88C-8A9C-767FAAD632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09A35-2B4C-806A-D6D5-B0A1510FA237}"/>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DD211A9A-836C-8B71-01DA-63D479661EB1}"/>
              </a:ext>
            </a:extLst>
          </p:cNvPr>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36752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8CE9D-F731-7D53-D1EF-81383DC3463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3F2A7A91-6BE9-2641-F759-130E743E41F9}"/>
              </a:ext>
            </a:extLst>
          </p:cNvPr>
          <p:cNvSpPr>
            <a:spLocks noGrp="1" noChangeArrowheads="1"/>
          </p:cNvSpPr>
          <p:nvPr>
            <p:ph type="sldNum" sz="quarter" idx="5"/>
          </p:nvPr>
        </p:nvSpPr>
        <p:spPr>
          <a:ln/>
        </p:spPr>
        <p:txBody>
          <a:bodyPr/>
          <a:lstStyle/>
          <a:p>
            <a:fld id="{73F91828-56F1-2843-AF31-96EEDEE0373A}" type="slidenum">
              <a:rPr lang="en-US"/>
              <a:pPr/>
              <a:t>7</a:t>
            </a:fld>
            <a:endParaRPr lang="en-US"/>
          </a:p>
        </p:txBody>
      </p:sp>
      <p:sp>
        <p:nvSpPr>
          <p:cNvPr id="240642" name="Rectangle 2">
            <a:extLst>
              <a:ext uri="{FF2B5EF4-FFF2-40B4-BE49-F238E27FC236}">
                <a16:creationId xmlns:a16="http://schemas.microsoft.com/office/drawing/2014/main" id="{0B8C327F-0BA1-7112-ADF3-D1E504526F9E}"/>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0FB23A22-B691-A2C1-93AE-EC7CC4C88732}"/>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p:txBody>
      </p:sp>
    </p:spTree>
    <p:extLst>
      <p:ext uri="{BB962C8B-B14F-4D97-AF65-F5344CB8AC3E}">
        <p14:creationId xmlns:p14="http://schemas.microsoft.com/office/powerpoint/2010/main" val="4061352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025C-BF5A-BDDA-8558-3BDC80CB9C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9D90C7-92CB-43B4-5D33-D6E24853A8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93EFC-C263-411E-7168-2B49AC40EFC8}"/>
              </a:ext>
            </a:extLst>
          </p:cNvPr>
          <p:cNvSpPr>
            <a:spLocks noGrp="1"/>
          </p:cNvSpPr>
          <p:nvPr>
            <p:ph type="body" idx="1"/>
          </p:nvPr>
        </p:nvSpPr>
        <p:spPr/>
        <p:txBody>
          <a:bodyPr/>
          <a:lstStyle/>
          <a:p>
            <a:r>
              <a:rPr lang="en-US" dirty="0"/>
              <a:t>Warwick McKibbin, Megan Hogan, and Marcus Noland, “The International Economic Implications of a Second Trump Presidency,” Working Paper 24-20, Peterson Institute of International </a:t>
            </a:r>
            <a:r>
              <a:rPr lang="en-US" dirty="0" err="1"/>
              <a:t>Econnomics</a:t>
            </a:r>
            <a:r>
              <a:rPr lang="en-US" dirty="0"/>
              <a:t>, September 2024.</a:t>
            </a:r>
          </a:p>
          <a:p>
            <a:r>
              <a:rPr lang="en-US" dirty="0"/>
              <a:t>https://</a:t>
            </a:r>
            <a:r>
              <a:rPr lang="en-US" dirty="0" err="1"/>
              <a:t>www.piie.com</a:t>
            </a:r>
            <a:r>
              <a:rPr lang="en-US" dirty="0"/>
              <a:t>/publications/working-papers/2024/international-economic-implications-second-trump-presidency</a:t>
            </a:r>
          </a:p>
          <a:p>
            <a:endParaRPr lang="en-US" dirty="0"/>
          </a:p>
        </p:txBody>
      </p:sp>
      <p:sp>
        <p:nvSpPr>
          <p:cNvPr id="4" name="Slide Number Placeholder 3">
            <a:extLst>
              <a:ext uri="{FF2B5EF4-FFF2-40B4-BE49-F238E27FC236}">
                <a16:creationId xmlns:a16="http://schemas.microsoft.com/office/drawing/2014/main" id="{5F829AC2-9B22-6EED-8C92-9D2CA61225C1}"/>
              </a:ext>
            </a:extLst>
          </p:cNvPr>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418187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F2A2-DA99-9AD1-C8EF-FB06765522C6}"/>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D471CD17-72EE-FF35-B9F4-A5F1914E71A0}"/>
              </a:ext>
            </a:extLst>
          </p:cNvPr>
          <p:cNvSpPr>
            <a:spLocks noGrp="1" noChangeArrowheads="1"/>
          </p:cNvSpPr>
          <p:nvPr>
            <p:ph type="sldNum" sz="quarter" idx="5"/>
          </p:nvPr>
        </p:nvSpPr>
        <p:spPr>
          <a:ln/>
        </p:spPr>
        <p:txBody>
          <a:bodyPr/>
          <a:lstStyle/>
          <a:p>
            <a:fld id="{73F91828-56F1-2843-AF31-96EEDEE0373A}" type="slidenum">
              <a:rPr lang="en-US"/>
              <a:pPr/>
              <a:t>8</a:t>
            </a:fld>
            <a:endParaRPr lang="en-US"/>
          </a:p>
        </p:txBody>
      </p:sp>
      <p:sp>
        <p:nvSpPr>
          <p:cNvPr id="240642" name="Rectangle 2">
            <a:extLst>
              <a:ext uri="{FF2B5EF4-FFF2-40B4-BE49-F238E27FC236}">
                <a16:creationId xmlns:a16="http://schemas.microsoft.com/office/drawing/2014/main" id="{06B3CA82-43D8-465D-6381-0CF6F4797AD2}"/>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7750EBAF-DFB1-DA37-9C42-3B8ED03CADC4}"/>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p:txBody>
      </p:sp>
    </p:spTree>
    <p:extLst>
      <p:ext uri="{BB962C8B-B14F-4D97-AF65-F5344CB8AC3E}">
        <p14:creationId xmlns:p14="http://schemas.microsoft.com/office/powerpoint/2010/main" val="4020919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DFF4-210C-A99B-CCBE-F67827C61DB5}"/>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037F179D-1C1C-A085-EA03-96474FDB5514}"/>
              </a:ext>
            </a:extLst>
          </p:cNvPr>
          <p:cNvSpPr>
            <a:spLocks noGrp="1" noChangeArrowheads="1"/>
          </p:cNvSpPr>
          <p:nvPr>
            <p:ph type="sldNum" sz="quarter" idx="5"/>
          </p:nvPr>
        </p:nvSpPr>
        <p:spPr>
          <a:ln/>
        </p:spPr>
        <p:txBody>
          <a:bodyPr/>
          <a:lstStyle/>
          <a:p>
            <a:fld id="{73F91828-56F1-2843-AF31-96EEDEE0373A}" type="slidenum">
              <a:rPr lang="en-US"/>
              <a:pPr/>
              <a:t>9</a:t>
            </a:fld>
            <a:endParaRPr lang="en-US"/>
          </a:p>
        </p:txBody>
      </p:sp>
      <p:sp>
        <p:nvSpPr>
          <p:cNvPr id="240642" name="Rectangle 2">
            <a:extLst>
              <a:ext uri="{FF2B5EF4-FFF2-40B4-BE49-F238E27FC236}">
                <a16:creationId xmlns:a16="http://schemas.microsoft.com/office/drawing/2014/main" id="{CA6B0B4C-B549-C2B4-AFF2-864D008C3BF5}"/>
              </a:ext>
            </a:extLst>
          </p:cNvPr>
          <p:cNvSpPr>
            <a:spLocks noGrp="1" noRot="1" noChangeAspect="1" noChangeArrowheads="1" noTextEdit="1"/>
          </p:cNvSpPr>
          <p:nvPr>
            <p:ph type="sldImg"/>
          </p:nvPr>
        </p:nvSpPr>
        <p:spPr>
          <a:ln/>
        </p:spPr>
      </p:sp>
      <p:sp>
        <p:nvSpPr>
          <p:cNvPr id="240643" name="Rectangle 3">
            <a:extLst>
              <a:ext uri="{FF2B5EF4-FFF2-40B4-BE49-F238E27FC236}">
                <a16:creationId xmlns:a16="http://schemas.microsoft.com/office/drawing/2014/main" id="{745276CF-87F1-73F0-1716-A011EAA602F9}"/>
              </a:ext>
            </a:extLst>
          </p:cNvPr>
          <p:cNvSpPr>
            <a:spLocks noGrp="1" noChangeArrowheads="1"/>
          </p:cNvSpPr>
          <p:nvPr>
            <p:ph type="body" idx="1"/>
          </p:nvPr>
        </p:nvSpPr>
        <p:spPr/>
        <p:txBody>
          <a:bodyPr/>
          <a:lstStyle/>
          <a:p>
            <a:r>
              <a:rPr lang="en-US" sz="1200" b="1" i="0" u="none" strike="noStrike" kern="1200" cap="all" dirty="0">
                <a:solidFill>
                  <a:schemeClr val="tx1"/>
                </a:solidFill>
                <a:effectLst/>
                <a:latin typeface="+mn-lt"/>
                <a:ea typeface="+mn-ea"/>
                <a:cs typeface="+mn-cs"/>
                <a:hlinkClick r:id="rId3" tooltip="9:46 am"/>
              </a:rPr>
              <a:t>SEPTEMBER 18, 2019</a:t>
            </a:r>
            <a:r>
              <a:rPr lang="en-US" sz="1200" b="0" i="0" kern="1200" cap="all" dirty="0">
                <a:solidFill>
                  <a:schemeClr val="tx1"/>
                </a:solidFill>
                <a:effectLst/>
                <a:latin typeface="+mn-lt"/>
                <a:ea typeface="+mn-ea"/>
                <a:cs typeface="+mn-cs"/>
              </a:rPr>
              <a:t> | </a:t>
            </a:r>
            <a:r>
              <a:rPr lang="en-US" sz="1200" b="1" i="1" u="none" strike="noStrike" kern="1200" dirty="0">
                <a:solidFill>
                  <a:schemeClr val="tx1"/>
                </a:solidFill>
                <a:effectLst/>
                <a:latin typeface="+mn-lt"/>
                <a:ea typeface="+mn-ea"/>
                <a:cs typeface="+mn-cs"/>
                <a:hlinkClick r:id="rId4" tooltip="Posts by Yen Nee Lee, CNBC.com"/>
              </a:rPr>
              <a:t>Yen Nee Lee, CNBC.com</a:t>
            </a:r>
            <a:endParaRPr lang="en-US" dirty="0"/>
          </a:p>
          <a:p>
            <a:r>
              <a:rPr lang="en-US" dirty="0">
                <a:hlinkClick r:id="rId3"/>
              </a:rPr>
              <a:t>http://nbr.com/2019/09/18/these-4-charts-show-how-us-china-trade-has-changed-during-the-tariff-dispute/</a:t>
            </a:r>
            <a:endParaRPr lang="en-US" dirty="0"/>
          </a:p>
          <a:p>
            <a:endParaRPr lang="en-US" dirty="0"/>
          </a:p>
        </p:txBody>
      </p:sp>
    </p:spTree>
    <p:extLst>
      <p:ext uri="{BB962C8B-B14F-4D97-AF65-F5344CB8AC3E}">
        <p14:creationId xmlns:p14="http://schemas.microsoft.com/office/powerpoint/2010/main" val="3352789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0CC43-70B4-DA71-B5C3-3D06EF7325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D33389-DEAB-58F3-2E71-DCFDC9D318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D259CD-12A7-1C0F-DEFB-8B45AE21021C}"/>
              </a:ext>
            </a:extLst>
          </p:cNvPr>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Sep 30, 2024</a:t>
            </a:r>
          </a:p>
        </p:txBody>
      </p:sp>
      <p:sp>
        <p:nvSpPr>
          <p:cNvPr id="4" name="Slide Number Placeholder 3">
            <a:extLst>
              <a:ext uri="{FF2B5EF4-FFF2-40B4-BE49-F238E27FC236}">
                <a16:creationId xmlns:a16="http://schemas.microsoft.com/office/drawing/2014/main" id="{4279CC73-4AA8-FCFB-94BD-8B81408CBC44}"/>
              </a:ext>
            </a:extLst>
          </p:cNvPr>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3202085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2B7C8-A888-29C1-BD9D-64372CC4E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311BD-43AA-20FB-01F0-E3E7880B3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72ABE-FFEA-FF67-3FD2-6D7ADD68BA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Richter, “</a:t>
            </a:r>
            <a:r>
              <a:rPr lang="en-US" b="0" i="0" dirty="0">
                <a:solidFill>
                  <a:srgbClr val="455F7C"/>
                </a:solidFill>
                <a:effectLst/>
                <a:latin typeface="Open Sans" panose="020F0502020204030204" pitchFamily="34" charset="0"/>
              </a:rPr>
              <a:t>Is the U.S. Pulling Away From China Economically?” </a:t>
            </a:r>
            <a:r>
              <a:rPr lang="en-US" b="0" i="0" dirty="0" err="1">
                <a:solidFill>
                  <a:srgbClr val="455F7C"/>
                </a:solidFill>
                <a:effectLst/>
                <a:latin typeface="Open Sans" panose="020F0502020204030204" pitchFamily="34" charset="0"/>
              </a:rPr>
              <a:t>statista</a:t>
            </a:r>
            <a:r>
              <a:rPr lang="en-US" b="0" i="0" dirty="0">
                <a:solidFill>
                  <a:srgbClr val="455F7C"/>
                </a:solidFill>
                <a:effectLst/>
                <a:latin typeface="Open Sans" panose="020F0502020204030204" pitchFamily="34" charset="0"/>
              </a:rPr>
              <a:t>, 11/4/24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55F7C"/>
                </a:solidFill>
                <a:effectLst/>
                <a:latin typeface="Open Sans" panose="020F0502020204030204" pitchFamily="34" charset="0"/>
              </a:rPr>
              <a:t>https://</a:t>
            </a:r>
            <a:r>
              <a:rPr lang="en-US" b="0" i="0" dirty="0" err="1">
                <a:solidFill>
                  <a:srgbClr val="455F7C"/>
                </a:solidFill>
                <a:effectLst/>
                <a:latin typeface="Open Sans" panose="020F0502020204030204" pitchFamily="34" charset="0"/>
              </a:rPr>
              <a:t>www.statista.com</a:t>
            </a:r>
            <a:r>
              <a:rPr lang="en-US" b="0" i="0" dirty="0">
                <a:solidFill>
                  <a:srgbClr val="455F7C"/>
                </a:solidFill>
                <a:effectLst/>
                <a:latin typeface="Open Sans" panose="020F0502020204030204" pitchFamily="34" charset="0"/>
              </a:rPr>
              <a:t>/chart/17982/us-trade-in-goods-with-china-since-1985/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55F7C"/>
              </a:solidFill>
              <a:effectLst/>
              <a:latin typeface="Open Sans"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47B7BA9-860F-72B0-9996-3794762819BB}"/>
              </a:ext>
            </a:extLst>
          </p:cNvPr>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74445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96AB-4B07-6460-FF25-E6089AFE7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65B12-4428-8B99-1A68-F68C5C874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C8BCFE-7DC3-4A84-44E6-3B2DCE374A2D}"/>
              </a:ext>
            </a:extLst>
          </p:cNvPr>
          <p:cNvSpPr>
            <a:spLocks noGrp="1"/>
          </p:cNvSpPr>
          <p:nvPr>
            <p:ph type="body" idx="1"/>
          </p:nvPr>
        </p:nvSpPr>
        <p:spPr/>
        <p:txBody>
          <a:bodyPr/>
          <a:lstStyle/>
          <a:p>
            <a:r>
              <a:rPr lang="en-US" dirty="0"/>
              <a:t>Lakshmi, “Why Vietnam risks ending up a big loser from Trump’s tariffs,” FT, 11/17/24</a:t>
            </a:r>
          </a:p>
          <a:p>
            <a:r>
              <a:rPr lang="en-US" dirty="0"/>
              <a:t>https://</a:t>
            </a:r>
            <a:r>
              <a:rPr lang="en-US" dirty="0" err="1"/>
              <a:t>www.ft.com</a:t>
            </a:r>
            <a:r>
              <a:rPr lang="en-US" dirty="0"/>
              <a:t>/content/4f9f11dd-2278-49a6-9e70-b87916667fbe</a:t>
            </a:r>
          </a:p>
        </p:txBody>
      </p:sp>
      <p:sp>
        <p:nvSpPr>
          <p:cNvPr id="4" name="Slide Number Placeholder 3">
            <a:extLst>
              <a:ext uri="{FF2B5EF4-FFF2-40B4-BE49-F238E27FC236}">
                <a16:creationId xmlns:a16="http://schemas.microsoft.com/office/drawing/2014/main" id="{0F64A880-4E1A-E22F-F8A8-B6115D2EB219}"/>
              </a:ext>
            </a:extLst>
          </p:cNvPr>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010834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8157" y="647700"/>
            <a:ext cx="10223500" cy="1754326"/>
          </a:xfrm>
        </p:spPr>
        <p:txBody>
          <a:bodyPr/>
          <a:lstStyle/>
          <a:p>
            <a:r>
              <a:rPr lang="en-US" sz="3600" dirty="0"/>
              <a:t>Tariffs and Their Effects</a:t>
            </a:r>
          </a:p>
        </p:txBody>
      </p:sp>
      <p:sp>
        <p:nvSpPr>
          <p:cNvPr id="3" name="Subtitle 2"/>
          <p:cNvSpPr>
            <a:spLocks noGrp="1"/>
          </p:cNvSpPr>
          <p:nvPr>
            <p:ph type="subTitle" idx="1"/>
          </p:nvPr>
        </p:nvSpPr>
        <p:spPr>
          <a:xfrm>
            <a:off x="1425681" y="3224176"/>
            <a:ext cx="8940800" cy="1040285"/>
          </a:xfrm>
        </p:spPr>
        <p:txBody>
          <a:bodyPr/>
          <a:lstStyle/>
          <a:p>
            <a:pPr algn="ctr"/>
            <a:r>
              <a:rPr lang="en-US" sz="2800" dirty="0"/>
              <a:t>Alan V. Deardorff</a:t>
            </a:r>
          </a:p>
          <a:p>
            <a:pPr algn="ctr"/>
            <a:r>
              <a:rPr lang="en-US" sz="2800" dirty="0"/>
              <a:t>University of Michigan</a:t>
            </a:r>
          </a:p>
        </p:txBody>
      </p:sp>
      <p:sp>
        <p:nvSpPr>
          <p:cNvPr id="4" name="Subtitle 2">
            <a:extLst>
              <a:ext uri="{FF2B5EF4-FFF2-40B4-BE49-F238E27FC236}">
                <a16:creationId xmlns:a16="http://schemas.microsoft.com/office/drawing/2014/main" id="{AE06AD7B-5060-9E40-8F85-26D4556A0282}"/>
              </a:ext>
            </a:extLst>
          </p:cNvPr>
          <p:cNvSpPr txBox="1">
            <a:spLocks/>
          </p:cNvSpPr>
          <p:nvPr/>
        </p:nvSpPr>
        <p:spPr bwMode="auto">
          <a:xfrm>
            <a:off x="1242998" y="4689416"/>
            <a:ext cx="9543239" cy="904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0" indent="0" algn="l" defTabSz="457200" rtl="0" fontAlgn="base">
              <a:spcBef>
                <a:spcPct val="20000"/>
              </a:spcBef>
              <a:spcAft>
                <a:spcPct val="0"/>
              </a:spcAft>
              <a:buFont typeface="Arial" charset="0"/>
              <a:buNone/>
              <a:defRPr sz="3200" b="0" i="1" kern="1200">
                <a:solidFill>
                  <a:srgbClr val="002F52"/>
                </a:solidFill>
                <a:latin typeface="Palatino Linotype"/>
                <a:ea typeface="ＭＳ Ｐゴシック" charset="-128"/>
                <a:cs typeface="Palatino Linotype"/>
              </a:defRPr>
            </a:lvl1pPr>
            <a:lvl2pPr marL="457200" indent="0" algn="ctr" defTabSz="457200" rtl="0" fontAlgn="base">
              <a:spcBef>
                <a:spcPct val="20000"/>
              </a:spcBef>
              <a:spcAft>
                <a:spcPct val="0"/>
              </a:spcAft>
              <a:buFont typeface="Arial" charset="0"/>
              <a:buNone/>
              <a:defRPr sz="2800" kern="1200">
                <a:solidFill>
                  <a:schemeClr val="tx1">
                    <a:tint val="75000"/>
                  </a:schemeClr>
                </a:solidFill>
                <a:latin typeface="Palatino Linotype"/>
                <a:ea typeface="ＭＳ Ｐゴシック" charset="-128"/>
                <a:cs typeface="Palatino Linotype"/>
              </a:defRPr>
            </a:lvl2pPr>
            <a:lvl3pPr marL="914400" indent="0" algn="ctr" defTabSz="457200" rtl="0" fontAlgn="base">
              <a:spcBef>
                <a:spcPct val="20000"/>
              </a:spcBef>
              <a:spcAft>
                <a:spcPct val="0"/>
              </a:spcAft>
              <a:buFont typeface="Arial" charset="0"/>
              <a:buNone/>
              <a:defRPr sz="2400" kern="1200">
                <a:solidFill>
                  <a:schemeClr val="tx1">
                    <a:tint val="75000"/>
                  </a:schemeClr>
                </a:solidFill>
                <a:latin typeface="Palatino Linotype"/>
                <a:ea typeface="ＭＳ Ｐゴシック" charset="-128"/>
                <a:cs typeface="Palatino Linotype"/>
              </a:defRPr>
            </a:lvl3pPr>
            <a:lvl4pPr marL="13716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4pPr>
            <a:lvl5pPr marL="1828800" indent="0" algn="ctr" defTabSz="457200" rtl="0" fontAlgn="base">
              <a:spcBef>
                <a:spcPct val="20000"/>
              </a:spcBef>
              <a:spcAft>
                <a:spcPct val="0"/>
              </a:spcAft>
              <a:buFont typeface="Arial" charset="0"/>
              <a:buNone/>
              <a:defRPr sz="2000" kern="1200">
                <a:solidFill>
                  <a:schemeClr val="tx1">
                    <a:tint val="75000"/>
                  </a:schemeClr>
                </a:solidFill>
                <a:latin typeface="Palatino Linotype"/>
                <a:ea typeface="ＭＳ Ｐゴシック" charset="-128"/>
                <a:cs typeface="Palatino Linotype"/>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400" i="0" dirty="0"/>
              <a:t>Presentation to Economic Dinner Group</a:t>
            </a:r>
          </a:p>
          <a:p>
            <a:pPr algn="ctr"/>
            <a:r>
              <a:rPr lang="en-US" sz="2400" i="0" dirty="0"/>
              <a:t>November 18, 2024</a:t>
            </a:r>
          </a:p>
        </p:txBody>
      </p:sp>
    </p:spTree>
    <p:extLst>
      <p:ext uri="{BB962C8B-B14F-4D97-AF65-F5344CB8AC3E}">
        <p14:creationId xmlns:p14="http://schemas.microsoft.com/office/powerpoint/2010/main" val="906146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8FC1A-1BEA-5CDB-F2CA-B7A6812CE5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452153-3C72-363A-FD66-57747319B76B}"/>
              </a:ext>
            </a:extLst>
          </p:cNvPr>
          <p:cNvPicPr>
            <a:picLocks noChangeAspect="1"/>
          </p:cNvPicPr>
          <p:nvPr/>
        </p:nvPicPr>
        <p:blipFill>
          <a:blip r:embed="rId3"/>
          <a:stretch>
            <a:fillRect/>
          </a:stretch>
        </p:blipFill>
        <p:spPr>
          <a:xfrm>
            <a:off x="-6096" y="1575679"/>
            <a:ext cx="12184140" cy="4072209"/>
          </a:xfrm>
          <a:prstGeom prst="rect">
            <a:avLst/>
          </a:prstGeom>
        </p:spPr>
      </p:pic>
      <p:sp>
        <p:nvSpPr>
          <p:cNvPr id="2" name="Title 1">
            <a:extLst>
              <a:ext uri="{FF2B5EF4-FFF2-40B4-BE49-F238E27FC236}">
                <a16:creationId xmlns:a16="http://schemas.microsoft.com/office/drawing/2014/main" id="{F24079CE-EFE1-BE0D-EC0A-497BDB98EB4B}"/>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842E2E2C-06A2-7796-8C89-B57C00D27D90}"/>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extBox 6">
            <a:extLst>
              <a:ext uri="{FF2B5EF4-FFF2-40B4-BE49-F238E27FC236}">
                <a16:creationId xmlns:a16="http://schemas.microsoft.com/office/drawing/2014/main" id="{179FD5BE-2F6B-F69D-DABC-1BF1B188FFAD}"/>
              </a:ext>
            </a:extLst>
          </p:cNvPr>
          <p:cNvSpPr txBox="1"/>
          <p:nvPr/>
        </p:nvSpPr>
        <p:spPr>
          <a:xfrm>
            <a:off x="1547649" y="2757098"/>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2F51217-563C-11EC-E6DC-D7B61F9A9AA7}"/>
              </a:ext>
            </a:extLst>
          </p:cNvPr>
          <p:cNvCxnSpPr>
            <a:cxnSpLocks/>
          </p:cNvCxnSpPr>
          <p:nvPr/>
        </p:nvCxnSpPr>
        <p:spPr>
          <a:xfrm>
            <a:off x="9525000" y="1575679"/>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8DC71EDF-CA6A-71F6-CE69-EDF13431AE7A}"/>
              </a:ext>
            </a:extLst>
          </p:cNvPr>
          <p:cNvSpPr txBox="1"/>
          <p:nvPr/>
        </p:nvSpPr>
        <p:spPr>
          <a:xfrm>
            <a:off x="8871069" y="1131364"/>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39662ADB-A670-8DCD-FE95-952D2AAB7DAC}"/>
              </a:ext>
            </a:extLst>
          </p:cNvPr>
          <p:cNvCxnSpPr>
            <a:cxnSpLocks/>
          </p:cNvCxnSpPr>
          <p:nvPr/>
        </p:nvCxnSpPr>
        <p:spPr>
          <a:xfrm>
            <a:off x="10896600" y="157567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0D88AAB-1690-BC47-0C81-68D2BC732BD1}"/>
              </a:ext>
            </a:extLst>
          </p:cNvPr>
          <p:cNvSpPr txBox="1"/>
          <p:nvPr/>
        </p:nvSpPr>
        <p:spPr>
          <a:xfrm>
            <a:off x="10280023" y="1142776"/>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04DA87DB-600F-6823-925C-2A752E9843D0}"/>
              </a:ext>
            </a:extLst>
          </p:cNvPr>
          <p:cNvCxnSpPr>
            <a:cxnSpLocks/>
          </p:cNvCxnSpPr>
          <p:nvPr/>
        </p:nvCxnSpPr>
        <p:spPr>
          <a:xfrm>
            <a:off x="6781800" y="1575679"/>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AD62B6F-6230-87D5-E9C5-E54980ED9278}"/>
              </a:ext>
            </a:extLst>
          </p:cNvPr>
          <p:cNvSpPr txBox="1"/>
          <p:nvPr/>
        </p:nvSpPr>
        <p:spPr>
          <a:xfrm>
            <a:off x="6141810" y="1121117"/>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94633059-C037-E6C5-921F-9C95667DB754}"/>
              </a:ext>
            </a:extLst>
          </p:cNvPr>
          <p:cNvCxnSpPr>
            <a:cxnSpLocks/>
          </p:cNvCxnSpPr>
          <p:nvPr/>
        </p:nvCxnSpPr>
        <p:spPr>
          <a:xfrm>
            <a:off x="4191000" y="1575679"/>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C4434EA-B8FB-7DC6-00E4-9390CA01955E}"/>
              </a:ext>
            </a:extLst>
          </p:cNvPr>
          <p:cNvSpPr txBox="1"/>
          <p:nvPr/>
        </p:nvSpPr>
        <p:spPr>
          <a:xfrm>
            <a:off x="3370217" y="1097235"/>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4DA949C8-96AA-D9BC-73E4-B1AF21DA5EBD}"/>
              </a:ext>
            </a:extLst>
          </p:cNvPr>
          <p:cNvCxnSpPr>
            <a:cxnSpLocks/>
          </p:cNvCxnSpPr>
          <p:nvPr/>
        </p:nvCxnSpPr>
        <p:spPr>
          <a:xfrm>
            <a:off x="1371600" y="1575679"/>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439FF5C-0434-2EB3-B685-A1F172918F64}"/>
              </a:ext>
            </a:extLst>
          </p:cNvPr>
          <p:cNvSpPr txBox="1"/>
          <p:nvPr/>
        </p:nvSpPr>
        <p:spPr>
          <a:xfrm>
            <a:off x="69554" y="1071071"/>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8839F96C-8488-03DF-CB2A-1D723FF600F0}"/>
              </a:ext>
            </a:extLst>
          </p:cNvPr>
          <p:cNvSpPr/>
          <p:nvPr/>
        </p:nvSpPr>
        <p:spPr>
          <a:xfrm>
            <a:off x="762000" y="1905000"/>
            <a:ext cx="271637" cy="2286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AE65B3A6-D5AC-03D9-328D-F8B19194D09F}"/>
              </a:ext>
            </a:extLst>
          </p:cNvPr>
          <p:cNvCxnSpPr>
            <a:cxnSpLocks/>
          </p:cNvCxnSpPr>
          <p:nvPr/>
        </p:nvCxnSpPr>
        <p:spPr>
          <a:xfrm flipH="1" flipV="1">
            <a:off x="956491" y="2150379"/>
            <a:ext cx="643710" cy="76709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62913EB6-113B-DF33-D752-E9A9CC4D856B}"/>
              </a:ext>
            </a:extLst>
          </p:cNvPr>
          <p:cNvGrpSpPr/>
          <p:nvPr/>
        </p:nvGrpSpPr>
        <p:grpSpPr>
          <a:xfrm>
            <a:off x="4395951" y="4452396"/>
            <a:ext cx="6248400" cy="1595064"/>
            <a:chOff x="4495800" y="4419600"/>
            <a:chExt cx="6248400" cy="1595064"/>
          </a:xfrm>
        </p:grpSpPr>
        <p:sp>
          <p:nvSpPr>
            <p:cNvPr id="3" name="TextBox 2">
              <a:extLst>
                <a:ext uri="{FF2B5EF4-FFF2-40B4-BE49-F238E27FC236}">
                  <a16:creationId xmlns:a16="http://schemas.microsoft.com/office/drawing/2014/main" id="{A64DC288-CECE-3E26-CA49-44E9738610E1}"/>
                </a:ext>
              </a:extLst>
            </p:cNvPr>
            <p:cNvSpPr txBox="1"/>
            <p:nvPr/>
          </p:nvSpPr>
          <p:spPr>
            <a:xfrm>
              <a:off x="7308128" y="5614554"/>
              <a:ext cx="1351598"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EA442A6E-928D-738F-F604-27FE3DFAE152}"/>
                </a:ext>
              </a:extLst>
            </p:cNvPr>
            <p:cNvCxnSpPr>
              <a:cxnSpLocks/>
            </p:cNvCxnSpPr>
            <p:nvPr/>
          </p:nvCxnSpPr>
          <p:spPr>
            <a:xfrm rot="10800000">
              <a:off x="4495800" y="4419600"/>
              <a:ext cx="2812330" cy="1194958"/>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6E48820D-3913-81F9-4FB5-7F538B2EE8D5}"/>
                </a:ext>
              </a:extLst>
            </p:cNvPr>
            <p:cNvCxnSpPr>
              <a:cxnSpLocks/>
              <a:stCxn id="3" idx="0"/>
            </p:cNvCxnSpPr>
            <p:nvPr/>
          </p:nvCxnSpPr>
          <p:spPr>
            <a:xfrm rot="16200000" flipV="1">
              <a:off x="6937787" y="4568413"/>
              <a:ext cx="1194954" cy="897327"/>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4442776E-1BD2-5836-7445-B0DD0ED6D4B0}"/>
                </a:ext>
              </a:extLst>
            </p:cNvPr>
            <p:cNvCxnSpPr>
              <a:cxnSpLocks/>
            </p:cNvCxnSpPr>
            <p:nvPr/>
          </p:nvCxnSpPr>
          <p:spPr>
            <a:xfrm flipV="1">
              <a:off x="8677890" y="4419600"/>
              <a:ext cx="206631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83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090E0-3FBD-851F-6CDF-DEDEDB56C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4B0FF0-FA29-302F-78A5-17D128541FC3}"/>
              </a:ext>
            </a:extLst>
          </p:cNvPr>
          <p:cNvSpPr>
            <a:spLocks noGrp="1"/>
          </p:cNvSpPr>
          <p:nvPr>
            <p:ph type="title"/>
          </p:nvPr>
        </p:nvSpPr>
        <p:spPr/>
        <p:txBody>
          <a:bodyPr/>
          <a:lstStyle/>
          <a:p>
            <a:r>
              <a:rPr lang="en-US" dirty="0">
                <a:solidFill>
                  <a:schemeClr val="bg1"/>
                </a:solidFill>
              </a:rPr>
              <a:t>US </a:t>
            </a:r>
            <a:r>
              <a:rPr lang="en-US" dirty="0"/>
              <a:t>Trade Balance with China</a:t>
            </a:r>
          </a:p>
        </p:txBody>
      </p:sp>
      <p:pic>
        <p:nvPicPr>
          <p:cNvPr id="12" name="Picture 11">
            <a:extLst>
              <a:ext uri="{FF2B5EF4-FFF2-40B4-BE49-F238E27FC236}">
                <a16:creationId xmlns:a16="http://schemas.microsoft.com/office/drawing/2014/main" id="{A4E3DC2A-9750-0AAE-903B-08E8E9B77ACE}"/>
              </a:ext>
            </a:extLst>
          </p:cNvPr>
          <p:cNvPicPr>
            <a:picLocks noChangeAspect="1"/>
          </p:cNvPicPr>
          <p:nvPr/>
        </p:nvPicPr>
        <p:blipFill>
          <a:blip r:embed="rId3"/>
          <a:stretch>
            <a:fillRect/>
          </a:stretch>
        </p:blipFill>
        <p:spPr>
          <a:xfrm>
            <a:off x="2553474" y="990601"/>
            <a:ext cx="5904726" cy="5256846"/>
          </a:xfrm>
          <a:prstGeom prst="rect">
            <a:avLst/>
          </a:prstGeom>
        </p:spPr>
      </p:pic>
    </p:spTree>
    <p:extLst>
      <p:ext uri="{BB962C8B-B14F-4D97-AF65-F5344CB8AC3E}">
        <p14:creationId xmlns:p14="http://schemas.microsoft.com/office/powerpoint/2010/main" val="812957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56C63-6B02-D9FF-EA10-85454BE37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38E3E9-BD55-1228-9AF6-525917388D60}"/>
              </a:ext>
            </a:extLst>
          </p:cNvPr>
          <p:cNvSpPr>
            <a:spLocks noGrp="1"/>
          </p:cNvSpPr>
          <p:nvPr>
            <p:ph type="title"/>
          </p:nvPr>
        </p:nvSpPr>
        <p:spPr/>
        <p:txBody>
          <a:bodyPr/>
          <a:lstStyle/>
          <a:p>
            <a:r>
              <a:rPr lang="en-US" dirty="0">
                <a:solidFill>
                  <a:schemeClr val="bg1"/>
                </a:solidFill>
              </a:rPr>
              <a:t>US </a:t>
            </a:r>
            <a:r>
              <a:rPr lang="en-US" dirty="0"/>
              <a:t>Trade Balance with Vietnam</a:t>
            </a:r>
          </a:p>
        </p:txBody>
      </p:sp>
      <p:pic>
        <p:nvPicPr>
          <p:cNvPr id="9" name="Picture 8">
            <a:extLst>
              <a:ext uri="{FF2B5EF4-FFF2-40B4-BE49-F238E27FC236}">
                <a16:creationId xmlns:a16="http://schemas.microsoft.com/office/drawing/2014/main" id="{7B56B1E5-90AE-051E-BFC5-B887F8EC3C99}"/>
              </a:ext>
            </a:extLst>
          </p:cNvPr>
          <p:cNvPicPr>
            <a:picLocks noChangeAspect="1"/>
          </p:cNvPicPr>
          <p:nvPr/>
        </p:nvPicPr>
        <p:blipFill>
          <a:blip r:embed="rId3"/>
          <a:stretch>
            <a:fillRect/>
          </a:stretch>
        </p:blipFill>
        <p:spPr>
          <a:xfrm>
            <a:off x="2438400" y="947156"/>
            <a:ext cx="6950377" cy="5148844"/>
          </a:xfrm>
          <a:prstGeom prst="rect">
            <a:avLst/>
          </a:prstGeom>
        </p:spPr>
      </p:pic>
    </p:spTree>
    <p:extLst>
      <p:ext uri="{BB962C8B-B14F-4D97-AF65-F5344CB8AC3E}">
        <p14:creationId xmlns:p14="http://schemas.microsoft.com/office/powerpoint/2010/main" val="1650337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E2F31-623E-B77D-A027-E201A22373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BB7236-9BD4-031B-4C22-061E01705ED2}"/>
              </a:ext>
            </a:extLst>
          </p:cNvPr>
          <p:cNvSpPr>
            <a:spLocks noGrp="1"/>
          </p:cNvSpPr>
          <p:nvPr>
            <p:ph idx="1"/>
          </p:nvPr>
        </p:nvSpPr>
        <p:spPr/>
        <p:txBody>
          <a:bodyPr/>
          <a:lstStyle/>
          <a:p>
            <a:r>
              <a:rPr lang="en-US" dirty="0"/>
              <a:t>September 18, 2018:</a:t>
            </a:r>
          </a:p>
          <a:p>
            <a:endParaRPr lang="en-US" dirty="0"/>
          </a:p>
          <a:p>
            <a:endParaRPr lang="en-US" dirty="0"/>
          </a:p>
          <a:p>
            <a:endParaRPr lang="en-US" dirty="0"/>
          </a:p>
          <a:p>
            <a:endParaRPr lang="en-US" dirty="0"/>
          </a:p>
          <a:p>
            <a:pPr lvl="1"/>
            <a:r>
              <a:rPr lang="en-US" dirty="0"/>
              <a:t>“Clearly Tim Cook has been effective in his developing a relationship with the current administration, and this is probably one of the best examples of the fruits of that labor.”</a:t>
            </a:r>
          </a:p>
          <a:p>
            <a:endParaRPr lang="en-US" dirty="0"/>
          </a:p>
        </p:txBody>
      </p:sp>
      <p:sp>
        <p:nvSpPr>
          <p:cNvPr id="4" name="Slide Number Placeholder 3">
            <a:extLst>
              <a:ext uri="{FF2B5EF4-FFF2-40B4-BE49-F238E27FC236}">
                <a16:creationId xmlns:a16="http://schemas.microsoft.com/office/drawing/2014/main" id="{958CF9B6-0DCA-75AD-E627-29CBBDF21E08}"/>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5" name="Title 1">
            <a:extLst>
              <a:ext uri="{FF2B5EF4-FFF2-40B4-BE49-F238E27FC236}">
                <a16:creationId xmlns:a16="http://schemas.microsoft.com/office/drawing/2014/main" id="{87378527-8A0B-F8A1-9561-42DAD9507082}"/>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pic>
        <p:nvPicPr>
          <p:cNvPr id="2" name="Picture 1">
            <a:extLst>
              <a:ext uri="{FF2B5EF4-FFF2-40B4-BE49-F238E27FC236}">
                <a16:creationId xmlns:a16="http://schemas.microsoft.com/office/drawing/2014/main" id="{9FC148CD-4ACF-7209-ABD0-4DF33590FB67}"/>
              </a:ext>
            </a:extLst>
          </p:cNvPr>
          <p:cNvPicPr>
            <a:picLocks noChangeAspect="1"/>
          </p:cNvPicPr>
          <p:nvPr/>
        </p:nvPicPr>
        <p:blipFill>
          <a:blip r:embed="rId2"/>
          <a:stretch>
            <a:fillRect/>
          </a:stretch>
        </p:blipFill>
        <p:spPr>
          <a:xfrm>
            <a:off x="2209800" y="3032762"/>
            <a:ext cx="7772400" cy="888838"/>
          </a:xfrm>
          <a:prstGeom prst="rect">
            <a:avLst/>
          </a:prstGeom>
        </p:spPr>
      </p:pic>
      <p:pic>
        <p:nvPicPr>
          <p:cNvPr id="7" name="Picture 6">
            <a:extLst>
              <a:ext uri="{FF2B5EF4-FFF2-40B4-BE49-F238E27FC236}">
                <a16:creationId xmlns:a16="http://schemas.microsoft.com/office/drawing/2014/main" id="{19AF3E57-74B6-D17B-585D-48684728036E}"/>
              </a:ext>
            </a:extLst>
          </p:cNvPr>
          <p:cNvPicPr>
            <a:picLocks noChangeAspect="1"/>
          </p:cNvPicPr>
          <p:nvPr/>
        </p:nvPicPr>
        <p:blipFill>
          <a:blip r:embed="rId3"/>
          <a:stretch>
            <a:fillRect/>
          </a:stretch>
        </p:blipFill>
        <p:spPr>
          <a:xfrm>
            <a:off x="3505200" y="2301395"/>
            <a:ext cx="4772864" cy="608784"/>
          </a:xfrm>
          <a:prstGeom prst="rect">
            <a:avLst/>
          </a:prstGeom>
        </p:spPr>
      </p:pic>
    </p:spTree>
    <p:extLst>
      <p:ext uri="{BB962C8B-B14F-4D97-AF65-F5344CB8AC3E}">
        <p14:creationId xmlns:p14="http://schemas.microsoft.com/office/powerpoint/2010/main" val="65298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65977-1051-464B-1135-53BF9140DE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C3CD1D-0418-ABCF-02F2-EC778CC19975}"/>
              </a:ext>
            </a:extLst>
          </p:cNvPr>
          <p:cNvSpPr>
            <a:spLocks noGrp="1"/>
          </p:cNvSpPr>
          <p:nvPr>
            <p:ph idx="1"/>
          </p:nvPr>
        </p:nvSpPr>
        <p:spPr/>
        <p:txBody>
          <a:bodyPr/>
          <a:lstStyle/>
          <a:p>
            <a:r>
              <a:rPr lang="en-US" dirty="0"/>
              <a:t>Both the metals tariffs and the China tariffs permitted certain products and product categories to be exempted, through an application process to Commerce (metals) and USTR (China), if certain criteria are satisfied.</a:t>
            </a:r>
          </a:p>
          <a:p>
            <a:pPr lvl="1"/>
            <a:r>
              <a:rPr lang="en-US" dirty="0"/>
              <a:t>Whether tariffs would impose significant harm on American business interests</a:t>
            </a:r>
          </a:p>
          <a:p>
            <a:pPr lvl="1"/>
            <a:r>
              <a:rPr lang="en-US" dirty="0"/>
              <a:t>Whether substitute products were available outside China</a:t>
            </a:r>
          </a:p>
          <a:p>
            <a:pPr lvl="1"/>
            <a:r>
              <a:rPr lang="en-US" dirty="0"/>
              <a:t>Whether the products were “strategically important” to China”</a:t>
            </a:r>
          </a:p>
        </p:txBody>
      </p:sp>
      <p:sp>
        <p:nvSpPr>
          <p:cNvPr id="4" name="Slide Number Placeholder 3">
            <a:extLst>
              <a:ext uri="{FF2B5EF4-FFF2-40B4-BE49-F238E27FC236}">
                <a16:creationId xmlns:a16="http://schemas.microsoft.com/office/drawing/2014/main" id="{AFF88F17-EC4E-2DE0-5531-EEA4C83D10D6}"/>
              </a:ext>
            </a:extLst>
          </p:cNvPr>
          <p:cNvSpPr>
            <a:spLocks noGrp="1"/>
          </p:cNvSpPr>
          <p:nvPr>
            <p:ph type="sldNum" sz="quarter" idx="12"/>
          </p:nvPr>
        </p:nvSpPr>
        <p:spPr/>
        <p:txBody>
          <a:bodyPr/>
          <a:lstStyle/>
          <a:p>
            <a:fld id="{D9F085D5-EC86-4F6A-B501-C1359CB39116}" type="slidenum">
              <a:rPr lang="en-GB" smtClean="0"/>
              <a:t>14</a:t>
            </a:fld>
            <a:endParaRPr lang="en-GB"/>
          </a:p>
        </p:txBody>
      </p:sp>
      <p:sp>
        <p:nvSpPr>
          <p:cNvPr id="5" name="Title 1">
            <a:extLst>
              <a:ext uri="{FF2B5EF4-FFF2-40B4-BE49-F238E27FC236}">
                <a16:creationId xmlns:a16="http://schemas.microsoft.com/office/drawing/2014/main" id="{1E6E8963-8A72-3E4E-3F4B-83AF2320B645}"/>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spTree>
    <p:extLst>
      <p:ext uri="{BB962C8B-B14F-4D97-AF65-F5344CB8AC3E}">
        <p14:creationId xmlns:p14="http://schemas.microsoft.com/office/powerpoint/2010/main" val="70258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F894E-C80D-86E8-5FD8-776A0346E4E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F02061-6D14-D1CE-89CB-67333ADD028E}"/>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Title 1">
            <a:extLst>
              <a:ext uri="{FF2B5EF4-FFF2-40B4-BE49-F238E27FC236}">
                <a16:creationId xmlns:a16="http://schemas.microsoft.com/office/drawing/2014/main" id="{CF3E50CF-9C1C-75DF-5CC9-0286286DB516}"/>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pic>
        <p:nvPicPr>
          <p:cNvPr id="6" name="Picture 5">
            <a:extLst>
              <a:ext uri="{FF2B5EF4-FFF2-40B4-BE49-F238E27FC236}">
                <a16:creationId xmlns:a16="http://schemas.microsoft.com/office/drawing/2014/main" id="{864186A6-5BB1-E019-17BC-83D28159ED29}"/>
              </a:ext>
            </a:extLst>
          </p:cNvPr>
          <p:cNvPicPr>
            <a:picLocks noChangeAspect="1"/>
          </p:cNvPicPr>
          <p:nvPr/>
        </p:nvPicPr>
        <p:blipFill>
          <a:blip r:embed="rId3"/>
          <a:stretch>
            <a:fillRect/>
          </a:stretch>
        </p:blipFill>
        <p:spPr>
          <a:xfrm>
            <a:off x="3124199" y="1066800"/>
            <a:ext cx="6129777" cy="4585138"/>
          </a:xfrm>
          <a:prstGeom prst="rect">
            <a:avLst/>
          </a:prstGeom>
        </p:spPr>
      </p:pic>
    </p:spTree>
    <p:extLst>
      <p:ext uri="{BB962C8B-B14F-4D97-AF65-F5344CB8AC3E}">
        <p14:creationId xmlns:p14="http://schemas.microsoft.com/office/powerpoint/2010/main" val="2423570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04FBF-DC34-F0A4-D08E-B65D1F94355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6AD7F1-171B-2D29-8BFB-5081A7FCCF37}"/>
              </a:ext>
            </a:extLst>
          </p:cNvPr>
          <p:cNvSpPr>
            <a:spLocks noGrp="1"/>
          </p:cNvSpPr>
          <p:nvPr>
            <p:ph idx="1"/>
          </p:nvPr>
        </p:nvSpPr>
        <p:spPr/>
        <p:txBody>
          <a:bodyPr/>
          <a:lstStyle/>
          <a:p>
            <a:r>
              <a:rPr lang="en-US" dirty="0"/>
              <a:t>Issues with the exemptions</a:t>
            </a:r>
          </a:p>
          <a:p>
            <a:pPr lvl="1"/>
            <a:r>
              <a:rPr lang="en-US" dirty="0"/>
              <a:t>“Firms hiring lobbyists were less likely to have steel tariff exemptions approved.”</a:t>
            </a:r>
          </a:p>
          <a:p>
            <a:pPr lvl="1"/>
            <a:r>
              <a:rPr lang="en-US" dirty="0"/>
              <a:t>Contributions to Republicans made China exemptions more likely</a:t>
            </a:r>
          </a:p>
          <a:p>
            <a:pPr lvl="1"/>
            <a:r>
              <a:rPr lang="en-US" dirty="0"/>
              <a:t>Contributions to Democrats made China exemptions less likely</a:t>
            </a:r>
          </a:p>
          <a:p>
            <a:pPr lvl="1"/>
            <a:r>
              <a:rPr lang="en-US" dirty="0"/>
              <a:t>Renewal of exemptions were uncertain and came late enough to create uncertainty.</a:t>
            </a:r>
          </a:p>
        </p:txBody>
      </p:sp>
      <p:sp>
        <p:nvSpPr>
          <p:cNvPr id="4" name="Slide Number Placeholder 3">
            <a:extLst>
              <a:ext uri="{FF2B5EF4-FFF2-40B4-BE49-F238E27FC236}">
                <a16:creationId xmlns:a16="http://schemas.microsoft.com/office/drawing/2014/main" id="{482C042C-3B61-5283-9DF0-47F57E7E87F1}"/>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5" name="Title 1">
            <a:extLst>
              <a:ext uri="{FF2B5EF4-FFF2-40B4-BE49-F238E27FC236}">
                <a16:creationId xmlns:a16="http://schemas.microsoft.com/office/drawing/2014/main" id="{1D9F00CF-C1E4-DB3D-8392-6F9B71334E3B}"/>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Tariff Exemptions</a:t>
            </a:r>
          </a:p>
        </p:txBody>
      </p:sp>
    </p:spTree>
    <p:extLst>
      <p:ext uri="{BB962C8B-B14F-4D97-AF65-F5344CB8AC3E}">
        <p14:creationId xmlns:p14="http://schemas.microsoft.com/office/powerpoint/2010/main" val="330747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Trump II Tariffs</a:t>
            </a:r>
            <a:endParaRPr lang="en-US" sz="6000" dirty="0"/>
          </a:p>
        </p:txBody>
      </p:sp>
    </p:spTree>
    <p:extLst>
      <p:ext uri="{BB962C8B-B14F-4D97-AF65-F5344CB8AC3E}">
        <p14:creationId xmlns:p14="http://schemas.microsoft.com/office/powerpoint/2010/main" val="3342727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B6F9D-8156-589A-D868-816764F08EB6}"/>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II Tariff Plans</a:t>
            </a:r>
          </a:p>
        </p:txBody>
      </p:sp>
      <p:sp>
        <p:nvSpPr>
          <p:cNvPr id="3" name="Content Placeholder 2">
            <a:extLst>
              <a:ext uri="{FF2B5EF4-FFF2-40B4-BE49-F238E27FC236}">
                <a16:creationId xmlns:a16="http://schemas.microsoft.com/office/drawing/2014/main" id="{12B85371-6BE9-0821-B4B4-E70AB40523F3}"/>
              </a:ext>
            </a:extLst>
          </p:cNvPr>
          <p:cNvSpPr>
            <a:spLocks noGrp="1"/>
          </p:cNvSpPr>
          <p:nvPr>
            <p:ph idx="1"/>
          </p:nvPr>
        </p:nvSpPr>
        <p:spPr/>
        <p:txBody>
          <a:bodyPr>
            <a:normAutofit fontScale="92500"/>
          </a:bodyPr>
          <a:lstStyle/>
          <a:p>
            <a:r>
              <a:rPr lang="en-US" dirty="0"/>
              <a:t>“To me the most beautiful word in the dictionary is ‘tariff’”</a:t>
            </a:r>
          </a:p>
          <a:p>
            <a:r>
              <a:rPr lang="en-US" dirty="0"/>
              <a:t>Has said he will </a:t>
            </a:r>
          </a:p>
          <a:p>
            <a:pPr lvl="1"/>
            <a:r>
              <a:rPr lang="en-US" dirty="0"/>
              <a:t>Place a tariff of 10% or 20% on all imports from all countries.</a:t>
            </a:r>
          </a:p>
          <a:p>
            <a:pPr lvl="1"/>
            <a:r>
              <a:rPr lang="en-US" dirty="0"/>
              <a:t>Place even higher tariffs (60%) on imports from China.</a:t>
            </a:r>
          </a:p>
          <a:p>
            <a:pPr lvl="1"/>
            <a:r>
              <a:rPr lang="en-US" dirty="0"/>
              <a:t>Raise our tariffs on countries to match what they charge on our exports.</a:t>
            </a:r>
          </a:p>
          <a:p>
            <a:pPr lvl="2"/>
            <a:r>
              <a:rPr lang="en-US" dirty="0"/>
              <a:t>“Reciprocal Trade Act”</a:t>
            </a:r>
          </a:p>
          <a:p>
            <a:pPr lvl="2"/>
            <a:r>
              <a:rPr lang="en-US" dirty="0"/>
              <a:t>(And lower those where they charge less?)</a:t>
            </a:r>
          </a:p>
          <a:p>
            <a:pPr lvl="1"/>
            <a:r>
              <a:rPr lang="en-US" dirty="0"/>
              <a:t>Raise tariffs on countries that don’t use the US dollar for international transactions.</a:t>
            </a:r>
          </a:p>
          <a:p>
            <a:pPr lvl="1"/>
            <a:r>
              <a:rPr lang="en-US" dirty="0"/>
              <a:t>Place tariffs on Mexico, violating his own USMCA trade agreement</a:t>
            </a:r>
          </a:p>
          <a:p>
            <a:pPr lvl="2"/>
            <a:r>
              <a:rPr lang="en-US" dirty="0"/>
              <a:t>25% on everything if they don’t stop US immigration</a:t>
            </a:r>
          </a:p>
          <a:p>
            <a:pPr lvl="2"/>
            <a:r>
              <a:rPr lang="en-US" dirty="0"/>
              <a:t>100% on cars to get production in US</a:t>
            </a:r>
          </a:p>
        </p:txBody>
      </p:sp>
      <p:sp>
        <p:nvSpPr>
          <p:cNvPr id="4" name="Slide Number Placeholder 3">
            <a:extLst>
              <a:ext uri="{FF2B5EF4-FFF2-40B4-BE49-F238E27FC236}">
                <a16:creationId xmlns:a16="http://schemas.microsoft.com/office/drawing/2014/main" id="{91361610-FF26-2F73-ACBF-98EE993F772F}"/>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262950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5C69D-1237-C4FB-A9F7-B1A1551510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BBF06-F95E-6529-F229-2D5C9C2A8F64}"/>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II Tariff Plans</a:t>
            </a:r>
          </a:p>
        </p:txBody>
      </p:sp>
      <p:sp>
        <p:nvSpPr>
          <p:cNvPr id="3" name="Content Placeholder 2">
            <a:extLst>
              <a:ext uri="{FF2B5EF4-FFF2-40B4-BE49-F238E27FC236}">
                <a16:creationId xmlns:a16="http://schemas.microsoft.com/office/drawing/2014/main" id="{C2790B72-2DAE-8781-ABE9-4F9CCD9E2F2C}"/>
              </a:ext>
            </a:extLst>
          </p:cNvPr>
          <p:cNvSpPr>
            <a:spLocks noGrp="1"/>
          </p:cNvSpPr>
          <p:nvPr>
            <p:ph idx="1"/>
          </p:nvPr>
        </p:nvSpPr>
        <p:spPr/>
        <p:txBody>
          <a:bodyPr>
            <a:normAutofit/>
          </a:bodyPr>
          <a:lstStyle/>
          <a:p>
            <a:r>
              <a:rPr lang="en-US" dirty="0"/>
              <a:t>What will Trump actually do?</a:t>
            </a:r>
          </a:p>
          <a:p>
            <a:pPr lvl="1"/>
            <a:r>
              <a:rPr lang="en-US" dirty="0"/>
              <a:t>Beattie in FT 11/18/24:  “trade policy in his first administration emerged from fierce internal battles like a </a:t>
            </a:r>
            <a:r>
              <a:rPr lang="en-US" b="1" dirty="0"/>
              <a:t>victorious but bloodied rat crawling out of a sack of rodent corpses</a:t>
            </a:r>
            <a:r>
              <a:rPr lang="en-US" dirty="0"/>
              <a:t>, with Trump’s caprice determining which idea survived.”</a:t>
            </a:r>
          </a:p>
          <a:p>
            <a:pPr lvl="1"/>
            <a:r>
              <a:rPr lang="en-US" dirty="0"/>
              <a:t>He will surely do some of the things on this list</a:t>
            </a:r>
          </a:p>
          <a:p>
            <a:pPr lvl="1"/>
            <a:r>
              <a:rPr lang="en-US" dirty="0"/>
              <a:t>But not on everybody.  He’ll use the threat to negotiate ”deals”</a:t>
            </a:r>
          </a:p>
          <a:p>
            <a:pPr lvl="2"/>
            <a:r>
              <a:rPr lang="en-US" dirty="0"/>
              <a:t>For the benefit of the country (?)</a:t>
            </a:r>
          </a:p>
          <a:p>
            <a:pPr lvl="2"/>
            <a:r>
              <a:rPr lang="en-US" dirty="0"/>
              <a:t>For the benefit of himself (!)</a:t>
            </a:r>
          </a:p>
        </p:txBody>
      </p:sp>
      <p:sp>
        <p:nvSpPr>
          <p:cNvPr id="4" name="Slide Number Placeholder 3">
            <a:extLst>
              <a:ext uri="{FF2B5EF4-FFF2-40B4-BE49-F238E27FC236}">
                <a16:creationId xmlns:a16="http://schemas.microsoft.com/office/drawing/2014/main" id="{92DB2B7C-69DE-2483-E1A7-6937F0D64403}"/>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45074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US Tariff History</a:t>
            </a:r>
          </a:p>
          <a:p>
            <a:r>
              <a:rPr lang="en-US" dirty="0"/>
              <a:t>Trump I Tariffs</a:t>
            </a:r>
          </a:p>
          <a:p>
            <a:r>
              <a:rPr lang="en-US" dirty="0"/>
              <a:t>Trump II Tariff Proposals</a:t>
            </a:r>
          </a:p>
          <a:p>
            <a:r>
              <a:rPr lang="en-US" dirty="0"/>
              <a:t>Tariff Effects in General</a:t>
            </a:r>
          </a:p>
          <a:p>
            <a:r>
              <a:rPr lang="en-US" dirty="0"/>
              <a:t>Effects of Trump II Tariffs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2</a:t>
            </a:fld>
            <a:endParaRPr lang="en-US"/>
          </a:p>
        </p:txBody>
      </p:sp>
    </p:spTree>
    <p:extLst>
      <p:ext uri="{BB962C8B-B14F-4D97-AF65-F5344CB8AC3E}">
        <p14:creationId xmlns:p14="http://schemas.microsoft.com/office/powerpoint/2010/main" val="122601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2AC48-BBD5-10B9-8012-9D7AC7627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50739-F956-3F40-9027-5454280A47AB}"/>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II Tariff Plans</a:t>
            </a:r>
          </a:p>
        </p:txBody>
      </p:sp>
      <p:sp>
        <p:nvSpPr>
          <p:cNvPr id="3" name="Content Placeholder 2">
            <a:extLst>
              <a:ext uri="{FF2B5EF4-FFF2-40B4-BE49-F238E27FC236}">
                <a16:creationId xmlns:a16="http://schemas.microsoft.com/office/drawing/2014/main" id="{ACAA8612-0EEF-81D1-84C5-A726910E3641}"/>
              </a:ext>
            </a:extLst>
          </p:cNvPr>
          <p:cNvSpPr>
            <a:spLocks noGrp="1"/>
          </p:cNvSpPr>
          <p:nvPr>
            <p:ph idx="1"/>
          </p:nvPr>
        </p:nvSpPr>
        <p:spPr/>
        <p:txBody>
          <a:bodyPr/>
          <a:lstStyle/>
          <a:p>
            <a:r>
              <a:rPr lang="en-US" dirty="0"/>
              <a:t>What will Trump be able do?</a:t>
            </a:r>
          </a:p>
          <a:p>
            <a:pPr lvl="1"/>
            <a:r>
              <a:rPr lang="en-US" dirty="0"/>
              <a:t>The constitution gives power over tariffs only to Congress, not the President</a:t>
            </a:r>
          </a:p>
          <a:p>
            <a:pPr lvl="1"/>
            <a:r>
              <a:rPr lang="en-US" dirty="0"/>
              <a:t>But Congress has passed laws delegating that power to the President In certain circumstances:</a:t>
            </a:r>
          </a:p>
          <a:p>
            <a:pPr lvl="2"/>
            <a:r>
              <a:rPr lang="en-US" dirty="0"/>
              <a:t>Section 201 of 1974 Trade Act:  Safeguards, used for washing machines</a:t>
            </a:r>
          </a:p>
          <a:p>
            <a:pPr lvl="2"/>
            <a:r>
              <a:rPr lang="en-US" dirty="0"/>
              <a:t>Section 232 of 1962 Trade Act:  National security, used for steel</a:t>
            </a:r>
          </a:p>
          <a:p>
            <a:pPr lvl="2"/>
            <a:r>
              <a:rPr lang="en-US" dirty="0"/>
              <a:t>Section 301 of 1974 Trade Act: Unfair trade, used for China tariffs</a:t>
            </a:r>
          </a:p>
          <a:p>
            <a:pPr lvl="2"/>
            <a:r>
              <a:rPr lang="en-US" dirty="0"/>
              <a:t>International Emergency Economic Powers Act of 1977, not used yet</a:t>
            </a:r>
          </a:p>
          <a:p>
            <a:pPr lvl="1"/>
            <a:r>
              <a:rPr lang="en-US" dirty="0"/>
              <a:t>For his tariffs on all imports, he may need to get Congress to act, but Beatie in FT disagrees</a:t>
            </a:r>
          </a:p>
          <a:p>
            <a:pPr lvl="1"/>
            <a:r>
              <a:rPr lang="en-US" dirty="0"/>
              <a:t>Reciprocal Trade Act would have to be by Congress</a:t>
            </a:r>
          </a:p>
          <a:p>
            <a:pPr lvl="2"/>
            <a:endParaRPr lang="en-US" dirty="0"/>
          </a:p>
        </p:txBody>
      </p:sp>
      <p:sp>
        <p:nvSpPr>
          <p:cNvPr id="4" name="Slide Number Placeholder 3">
            <a:extLst>
              <a:ext uri="{FF2B5EF4-FFF2-40B4-BE49-F238E27FC236}">
                <a16:creationId xmlns:a16="http://schemas.microsoft.com/office/drawing/2014/main" id="{CF2D652F-8A4A-B420-C8D5-DDD722CA23C5}"/>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33985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3C0611-538E-8AE3-75CB-D0FAC97C5617}"/>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2900CE35-D390-E72E-76E9-66779CD44977}"/>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Countries will Be Hurt?</a:t>
            </a:r>
          </a:p>
        </p:txBody>
      </p:sp>
      <p:pic>
        <p:nvPicPr>
          <p:cNvPr id="6" name="Picture 5">
            <a:extLst>
              <a:ext uri="{FF2B5EF4-FFF2-40B4-BE49-F238E27FC236}">
                <a16:creationId xmlns:a16="http://schemas.microsoft.com/office/drawing/2014/main" id="{50163EB5-43D3-61D0-1917-A4134E1253CA}"/>
              </a:ext>
            </a:extLst>
          </p:cNvPr>
          <p:cNvPicPr>
            <a:picLocks noChangeAspect="1"/>
          </p:cNvPicPr>
          <p:nvPr/>
        </p:nvPicPr>
        <p:blipFill>
          <a:blip r:embed="rId3"/>
          <a:stretch>
            <a:fillRect/>
          </a:stretch>
        </p:blipFill>
        <p:spPr>
          <a:xfrm>
            <a:off x="2209800" y="910453"/>
            <a:ext cx="7772400" cy="5289293"/>
          </a:xfrm>
          <a:prstGeom prst="rect">
            <a:avLst/>
          </a:prstGeom>
        </p:spPr>
      </p:pic>
      <p:sp>
        <p:nvSpPr>
          <p:cNvPr id="7" name="TextBox 6">
            <a:extLst>
              <a:ext uri="{FF2B5EF4-FFF2-40B4-BE49-F238E27FC236}">
                <a16:creationId xmlns:a16="http://schemas.microsoft.com/office/drawing/2014/main" id="{4DAF80D1-CE18-14EA-454A-017B49189A86}"/>
              </a:ext>
            </a:extLst>
          </p:cNvPr>
          <p:cNvSpPr txBox="1"/>
          <p:nvPr/>
        </p:nvSpPr>
        <p:spPr>
          <a:xfrm>
            <a:off x="304800" y="5105400"/>
            <a:ext cx="1219200" cy="923330"/>
          </a:xfrm>
          <a:prstGeom prst="rect">
            <a:avLst/>
          </a:prstGeom>
          <a:noFill/>
        </p:spPr>
        <p:txBody>
          <a:bodyPr wrap="square" rtlCol="0">
            <a:spAutoFit/>
          </a:bodyPr>
          <a:lstStyle/>
          <a:p>
            <a:r>
              <a:rPr lang="en-US" dirty="0"/>
              <a:t>Source:</a:t>
            </a:r>
          </a:p>
          <a:p>
            <a:r>
              <a:rPr lang="en-US" dirty="0"/>
              <a:t>Keynes, FT, 11/15/24</a:t>
            </a:r>
          </a:p>
        </p:txBody>
      </p:sp>
    </p:spTree>
    <p:extLst>
      <p:ext uri="{BB962C8B-B14F-4D97-AF65-F5344CB8AC3E}">
        <p14:creationId xmlns:p14="http://schemas.microsoft.com/office/powerpoint/2010/main" val="4274746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Effects of Tariffs </a:t>
            </a:r>
            <a:br>
              <a:rPr lang="en-US" sz="9600" dirty="0"/>
            </a:br>
            <a:r>
              <a:rPr lang="en-US" sz="9600" dirty="0"/>
              <a:t>in General</a:t>
            </a:r>
            <a:endParaRPr lang="en-US" sz="6000" dirty="0"/>
          </a:p>
        </p:txBody>
      </p:sp>
    </p:spTree>
    <p:extLst>
      <p:ext uri="{BB962C8B-B14F-4D97-AF65-F5344CB8AC3E}">
        <p14:creationId xmlns:p14="http://schemas.microsoft.com/office/powerpoint/2010/main" val="1030146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765FC-1089-9F4E-A280-F3A5D1F708F3}"/>
              </a:ext>
            </a:extLst>
          </p:cNvPr>
          <p:cNvSpPr>
            <a:spLocks noGrp="1"/>
          </p:cNvSpPr>
          <p:nvPr>
            <p:ph idx="1"/>
          </p:nvPr>
        </p:nvSpPr>
        <p:spPr/>
        <p:txBody>
          <a:bodyPr/>
          <a:lstStyle/>
          <a:p>
            <a:r>
              <a:rPr lang="en-US" dirty="0"/>
              <a:t>A tariff is a tax on imports.  It causes</a:t>
            </a:r>
          </a:p>
          <a:p>
            <a:pPr lvl="1"/>
            <a:r>
              <a:rPr lang="en-US" dirty="0"/>
              <a:t>A rise in the price of the imported good in the importing country</a:t>
            </a:r>
          </a:p>
          <a:p>
            <a:pPr lvl="1"/>
            <a:r>
              <a:rPr lang="en-US" dirty="0"/>
              <a:t>A fall in the price of the imported good in the exporting country</a:t>
            </a:r>
          </a:p>
          <a:p>
            <a:pPr lvl="1"/>
            <a:r>
              <a:rPr lang="en-US" dirty="0"/>
              <a:t>The quantity imported to fall</a:t>
            </a:r>
          </a:p>
          <a:p>
            <a:pPr lvl="1"/>
            <a:r>
              <a:rPr lang="en-US" dirty="0"/>
              <a:t>Revenue for the tariff-levying government</a:t>
            </a:r>
          </a:p>
          <a:p>
            <a:r>
              <a:rPr lang="en-US" dirty="0"/>
              <a:t>Almost always:  the </a:t>
            </a:r>
            <a:r>
              <a:rPr lang="en-US" u="sng" dirty="0"/>
              <a:t>rise</a:t>
            </a:r>
            <a:r>
              <a:rPr lang="en-US" dirty="0"/>
              <a:t> at home is much larger than the </a:t>
            </a:r>
            <a:r>
              <a:rPr lang="en-US" u="sng" dirty="0"/>
              <a:t>fall</a:t>
            </a:r>
            <a:r>
              <a:rPr lang="en-US" dirty="0"/>
              <a:t> abroad</a:t>
            </a:r>
          </a:p>
          <a:p>
            <a:pPr lvl="1"/>
            <a:r>
              <a:rPr lang="en-US" dirty="0"/>
              <a:t>That’s especially true if importing country is small</a:t>
            </a:r>
          </a:p>
          <a:p>
            <a:pPr lvl="1"/>
            <a:r>
              <a:rPr lang="en-US" dirty="0"/>
              <a:t>But it’s also true if importing country is as large as the U.S.</a:t>
            </a:r>
          </a:p>
          <a:p>
            <a:pPr lvl="1"/>
            <a:r>
              <a:rPr lang="en-US" dirty="0"/>
              <a:t>Example:  Trump’s tariffs caused US prices to rise, with hardly any perceptible fall in prices abroad.</a:t>
            </a:r>
          </a:p>
          <a:p>
            <a:pPr lvl="1"/>
            <a:endParaRPr lang="en-US" dirty="0"/>
          </a:p>
        </p:txBody>
      </p:sp>
      <p:sp>
        <p:nvSpPr>
          <p:cNvPr id="4" name="Slide Number Placeholder 3">
            <a:extLst>
              <a:ext uri="{FF2B5EF4-FFF2-40B4-BE49-F238E27FC236}">
                <a16:creationId xmlns:a16="http://schemas.microsoft.com/office/drawing/2014/main" id="{63691171-BA8C-B24C-A13C-1FA4DD90063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43EF8498-8E28-3848-BE2E-142C1EBAFDA3}"/>
              </a:ext>
            </a:extLst>
          </p:cNvPr>
          <p:cNvSpPr>
            <a:spLocks noGrp="1"/>
          </p:cNvSpPr>
          <p:nvPr>
            <p:ph type="title"/>
          </p:nvPr>
        </p:nvSpPr>
        <p:spPr>
          <a:xfrm>
            <a:off x="685800" y="135447"/>
            <a:ext cx="9652000" cy="1127125"/>
          </a:xfrm>
        </p:spPr>
        <p:txBody>
          <a:bodyPr/>
          <a:lstStyle/>
          <a:p>
            <a:r>
              <a:rPr lang="en-US" dirty="0">
                <a:solidFill>
                  <a:schemeClr val="bg1"/>
                </a:solidFill>
              </a:rPr>
              <a:t> Eco</a:t>
            </a:r>
            <a:r>
              <a:rPr lang="en-US" dirty="0"/>
              <a:t>nomic effects of a tariff</a:t>
            </a:r>
          </a:p>
        </p:txBody>
      </p:sp>
    </p:spTree>
    <p:extLst>
      <p:ext uri="{BB962C8B-B14F-4D97-AF65-F5344CB8AC3E}">
        <p14:creationId xmlns:p14="http://schemas.microsoft.com/office/powerpoint/2010/main" val="368431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765FC-1089-9F4E-A280-F3A5D1F708F3}"/>
              </a:ext>
            </a:extLst>
          </p:cNvPr>
          <p:cNvSpPr>
            <a:spLocks noGrp="1"/>
          </p:cNvSpPr>
          <p:nvPr>
            <p:ph idx="1"/>
          </p:nvPr>
        </p:nvSpPr>
        <p:spPr/>
        <p:txBody>
          <a:bodyPr>
            <a:normAutofit fontScale="92500" lnSpcReduction="10000"/>
          </a:bodyPr>
          <a:lstStyle/>
          <a:p>
            <a:r>
              <a:rPr lang="en-US" dirty="0"/>
              <a:t>The rise in price in the importing country causes</a:t>
            </a:r>
          </a:p>
          <a:p>
            <a:pPr lvl="1"/>
            <a:r>
              <a:rPr lang="en-US" dirty="0"/>
              <a:t>A rise in price of competing goods produced there</a:t>
            </a:r>
          </a:p>
          <a:p>
            <a:pPr lvl="1"/>
            <a:r>
              <a:rPr lang="en-US" dirty="0"/>
              <a:t>Benefits to those producers</a:t>
            </a:r>
          </a:p>
          <a:p>
            <a:pPr lvl="1"/>
            <a:r>
              <a:rPr lang="en-US" dirty="0"/>
              <a:t>Harm to buyers of </a:t>
            </a:r>
            <a:r>
              <a:rPr lang="en-US" u="sng" dirty="0"/>
              <a:t>both</a:t>
            </a:r>
            <a:r>
              <a:rPr lang="en-US" dirty="0"/>
              <a:t> the import and the competing goods</a:t>
            </a:r>
          </a:p>
          <a:p>
            <a:pPr lvl="2"/>
            <a:r>
              <a:rPr lang="en-US" dirty="0"/>
              <a:t>Including producers that use the higher-priced goods as inputs</a:t>
            </a:r>
          </a:p>
          <a:p>
            <a:pPr lvl="3"/>
            <a:r>
              <a:rPr lang="en-US" sz="2200" dirty="0"/>
              <a:t>Their prices also rise, hurting </a:t>
            </a:r>
            <a:r>
              <a:rPr lang="en-US" sz="2200" u="sng" dirty="0"/>
              <a:t>their</a:t>
            </a:r>
            <a:r>
              <a:rPr lang="en-US" sz="2200" dirty="0"/>
              <a:t> buyers</a:t>
            </a:r>
          </a:p>
          <a:p>
            <a:pPr lvl="1"/>
            <a:r>
              <a:rPr lang="en-US" dirty="0"/>
              <a:t>Employment changes:</a:t>
            </a:r>
          </a:p>
          <a:p>
            <a:pPr lvl="2"/>
            <a:r>
              <a:rPr lang="en-US" dirty="0"/>
              <a:t>Increase in the protected industry</a:t>
            </a:r>
          </a:p>
          <a:p>
            <a:pPr lvl="2"/>
            <a:r>
              <a:rPr lang="en-US" dirty="0"/>
              <a:t>Decrease in industries that use the protected product as inputs	</a:t>
            </a:r>
          </a:p>
          <a:p>
            <a:pPr lvl="1"/>
            <a:r>
              <a:rPr lang="en-US" dirty="0"/>
              <a:t>Example:  Trump’s 25% tariff on steel</a:t>
            </a:r>
          </a:p>
          <a:p>
            <a:pPr lvl="2"/>
            <a:r>
              <a:rPr lang="en-US" dirty="0"/>
              <a:t>Helped US steel firms and their workers</a:t>
            </a:r>
          </a:p>
          <a:p>
            <a:pPr lvl="2"/>
            <a:r>
              <a:rPr lang="en-US" dirty="0"/>
              <a:t>Hurt US auto firms and workers </a:t>
            </a:r>
          </a:p>
          <a:p>
            <a:pPr lvl="3"/>
            <a:r>
              <a:rPr lang="en-US" sz="2000" dirty="0"/>
              <a:t>and many other industries that use steel</a:t>
            </a:r>
          </a:p>
          <a:p>
            <a:pPr lvl="2"/>
            <a:endParaRPr lang="en-US" dirty="0"/>
          </a:p>
        </p:txBody>
      </p:sp>
      <p:sp>
        <p:nvSpPr>
          <p:cNvPr id="4" name="Slide Number Placeholder 3">
            <a:extLst>
              <a:ext uri="{FF2B5EF4-FFF2-40B4-BE49-F238E27FC236}">
                <a16:creationId xmlns:a16="http://schemas.microsoft.com/office/drawing/2014/main" id="{63691171-BA8C-B24C-A13C-1FA4DD90063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itle 1">
            <a:extLst>
              <a:ext uri="{FF2B5EF4-FFF2-40B4-BE49-F238E27FC236}">
                <a16:creationId xmlns:a16="http://schemas.microsoft.com/office/drawing/2014/main" id="{43EF8498-8E28-3848-BE2E-142C1EBAFDA3}"/>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336259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8D1E1-ACD2-ECFC-5202-B578A315E4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8AC9C2-B3A7-E6BE-F1B5-3B200DF2C266}"/>
              </a:ext>
            </a:extLst>
          </p:cNvPr>
          <p:cNvSpPr>
            <a:spLocks noGrp="1"/>
          </p:cNvSpPr>
          <p:nvPr>
            <p:ph idx="1"/>
          </p:nvPr>
        </p:nvSpPr>
        <p:spPr/>
        <p:txBody>
          <a:bodyPr>
            <a:normAutofit/>
          </a:bodyPr>
          <a:lstStyle/>
          <a:p>
            <a:r>
              <a:rPr lang="en-US" dirty="0"/>
              <a:t>If a tariff is on exports of only one country (e.g., China), then</a:t>
            </a:r>
          </a:p>
          <a:p>
            <a:pPr lvl="1"/>
            <a:r>
              <a:rPr lang="en-US" dirty="0"/>
              <a:t>Some imports shift to another country</a:t>
            </a:r>
          </a:p>
          <a:p>
            <a:pPr lvl="1"/>
            <a:r>
              <a:rPr lang="en-US" dirty="0"/>
              <a:t>Price rises by less, to that other country’s higher cost</a:t>
            </a:r>
          </a:p>
          <a:p>
            <a:pPr lvl="1"/>
            <a:r>
              <a:rPr lang="en-US" dirty="0"/>
              <a:t>Example:  See next slide for Christmas Lights</a:t>
            </a:r>
          </a:p>
          <a:p>
            <a:pPr lvl="1"/>
            <a:endParaRPr lang="en-US" dirty="0"/>
          </a:p>
          <a:p>
            <a:pPr lvl="1"/>
            <a:endParaRPr lang="en-US" dirty="0"/>
          </a:p>
          <a:p>
            <a:pPr lvl="2"/>
            <a:endParaRPr lang="en-US" dirty="0"/>
          </a:p>
        </p:txBody>
      </p:sp>
      <p:sp>
        <p:nvSpPr>
          <p:cNvPr id="4" name="Slide Number Placeholder 3">
            <a:extLst>
              <a:ext uri="{FF2B5EF4-FFF2-40B4-BE49-F238E27FC236}">
                <a16:creationId xmlns:a16="http://schemas.microsoft.com/office/drawing/2014/main" id="{D48AE93F-D544-BD0B-9946-DB70668503C5}"/>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itle 1">
            <a:extLst>
              <a:ext uri="{FF2B5EF4-FFF2-40B4-BE49-F238E27FC236}">
                <a16:creationId xmlns:a16="http://schemas.microsoft.com/office/drawing/2014/main" id="{5E3677C3-D8FC-F3EB-AD6C-BDA264E14D72}"/>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267500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74755-3051-D8F3-41F5-059E4B58A9F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4B52C0D-16A0-160D-79A3-4C19CE70162E}"/>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F7CBE97F-862B-4567-0C85-62C5DB812510}"/>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Trump I on Christmas Lights</a:t>
            </a:r>
          </a:p>
        </p:txBody>
      </p:sp>
      <p:pic>
        <p:nvPicPr>
          <p:cNvPr id="7" name="Picture 6">
            <a:extLst>
              <a:ext uri="{FF2B5EF4-FFF2-40B4-BE49-F238E27FC236}">
                <a16:creationId xmlns:a16="http://schemas.microsoft.com/office/drawing/2014/main" id="{0593F0C5-057A-5FBA-A58F-04AE7FA0D7F8}"/>
              </a:ext>
            </a:extLst>
          </p:cNvPr>
          <p:cNvPicPr>
            <a:picLocks noChangeAspect="1"/>
          </p:cNvPicPr>
          <p:nvPr/>
        </p:nvPicPr>
        <p:blipFill>
          <a:blip r:embed="rId3"/>
          <a:stretch>
            <a:fillRect/>
          </a:stretch>
        </p:blipFill>
        <p:spPr>
          <a:xfrm>
            <a:off x="2308921" y="971112"/>
            <a:ext cx="7366000" cy="4229100"/>
          </a:xfrm>
          <a:prstGeom prst="rect">
            <a:avLst/>
          </a:prstGeom>
        </p:spPr>
      </p:pic>
      <p:sp>
        <p:nvSpPr>
          <p:cNvPr id="8" name="TextBox 7">
            <a:extLst>
              <a:ext uri="{FF2B5EF4-FFF2-40B4-BE49-F238E27FC236}">
                <a16:creationId xmlns:a16="http://schemas.microsoft.com/office/drawing/2014/main" id="{64B38EAF-F98B-D23C-2B6B-0E783489B87F}"/>
              </a:ext>
            </a:extLst>
          </p:cNvPr>
          <p:cNvSpPr txBox="1"/>
          <p:nvPr/>
        </p:nvSpPr>
        <p:spPr>
          <a:xfrm>
            <a:off x="630042" y="5318928"/>
            <a:ext cx="10723757" cy="923330"/>
          </a:xfrm>
          <a:prstGeom prst="rect">
            <a:avLst/>
          </a:prstGeom>
          <a:noFill/>
        </p:spPr>
        <p:txBody>
          <a:bodyPr wrap="square">
            <a:spAutoFit/>
          </a:bodyPr>
          <a:lstStyle/>
          <a:p>
            <a:r>
              <a:rPr lang="en-US" b="0" i="0" dirty="0">
                <a:solidFill>
                  <a:srgbClr val="222222"/>
                </a:solidFill>
                <a:effectLst/>
                <a:latin typeface="Georgia" panose="02040502050405020303" pitchFamily="18" charset="0"/>
              </a:rPr>
              <a:t>A few key things are unclear in the case of Christmas lights that Xeneta analyzed, like whether the production actually moved from China or whether the goods were merely diverted and then packaged in Cambodia by Chinese affiliates.</a:t>
            </a:r>
            <a:endParaRPr lang="en-US" dirty="0"/>
          </a:p>
        </p:txBody>
      </p:sp>
    </p:spTree>
    <p:extLst>
      <p:ext uri="{BB962C8B-B14F-4D97-AF65-F5344CB8AC3E}">
        <p14:creationId xmlns:p14="http://schemas.microsoft.com/office/powerpoint/2010/main" val="1180616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1AAF7-D922-F4E9-4284-26264723D6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38CA5C-8435-BE83-BB80-3B1ECE7AB49E}"/>
              </a:ext>
            </a:extLst>
          </p:cNvPr>
          <p:cNvSpPr>
            <a:spLocks noGrp="1"/>
          </p:cNvSpPr>
          <p:nvPr>
            <p:ph idx="1"/>
          </p:nvPr>
        </p:nvSpPr>
        <p:spPr/>
        <p:txBody>
          <a:bodyPr>
            <a:normAutofit/>
          </a:bodyPr>
          <a:lstStyle/>
          <a:p>
            <a:pPr marL="457200" lvl="1" indent="0">
              <a:buNone/>
            </a:pPr>
            <a:endParaRPr lang="en-US" dirty="0"/>
          </a:p>
          <a:p>
            <a:r>
              <a:rPr lang="en-US" dirty="0"/>
              <a:t>Do tariffs reduce a trade deficit?</a:t>
            </a:r>
          </a:p>
          <a:p>
            <a:pPr lvl="1"/>
            <a:r>
              <a:rPr lang="en-US" dirty="0"/>
              <a:t>Trump thinks so, but the US deficit grew under him (see above)</a:t>
            </a:r>
          </a:p>
          <a:p>
            <a:pPr lvl="1"/>
            <a:r>
              <a:rPr lang="en-US" dirty="0"/>
              <a:t>A trade deficit equals </a:t>
            </a:r>
            <a:r>
              <a:rPr lang="en-US" b="1" dirty="0"/>
              <a:t>Expenditure minus Income</a:t>
            </a:r>
          </a:p>
          <a:p>
            <a:pPr lvl="1"/>
            <a:r>
              <a:rPr lang="en-US" dirty="0"/>
              <a:t>There is no reason for tariffs to reduce expenditure</a:t>
            </a:r>
          </a:p>
          <a:p>
            <a:pPr lvl="1"/>
            <a:r>
              <a:rPr lang="en-US" dirty="0"/>
              <a:t>And unless in a recession, no reason for tariffs to raise income</a:t>
            </a:r>
          </a:p>
          <a:p>
            <a:pPr lvl="1"/>
            <a:r>
              <a:rPr lang="en-US" dirty="0"/>
              <a:t>So NO!</a:t>
            </a:r>
          </a:p>
          <a:p>
            <a:pPr lvl="1"/>
            <a:endParaRPr lang="en-US" dirty="0"/>
          </a:p>
          <a:p>
            <a:pPr lvl="2"/>
            <a:endParaRPr lang="en-US" dirty="0"/>
          </a:p>
        </p:txBody>
      </p:sp>
      <p:sp>
        <p:nvSpPr>
          <p:cNvPr id="4" name="Slide Number Placeholder 3">
            <a:extLst>
              <a:ext uri="{FF2B5EF4-FFF2-40B4-BE49-F238E27FC236}">
                <a16:creationId xmlns:a16="http://schemas.microsoft.com/office/drawing/2014/main" id="{54F64F07-EA5B-31B7-9265-4C214DE3AD9F}"/>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A056ECDA-BF5F-0E2F-8197-3E99FD2FD684}"/>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838032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762C8-1DBC-1A2C-EA8F-745649B824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511F6C-B4EA-A8F1-43F1-3DC5351621F8}"/>
              </a:ext>
            </a:extLst>
          </p:cNvPr>
          <p:cNvSpPr>
            <a:spLocks noGrp="1"/>
          </p:cNvSpPr>
          <p:nvPr>
            <p:ph idx="1"/>
          </p:nvPr>
        </p:nvSpPr>
        <p:spPr/>
        <p:txBody>
          <a:bodyPr>
            <a:normAutofit/>
          </a:bodyPr>
          <a:lstStyle/>
          <a:p>
            <a:pPr marL="457200" lvl="1" indent="0">
              <a:buNone/>
            </a:pPr>
            <a:endParaRPr lang="en-US" dirty="0"/>
          </a:p>
          <a:p>
            <a:r>
              <a:rPr lang="en-US" dirty="0"/>
              <a:t>Government revenue</a:t>
            </a:r>
          </a:p>
          <a:p>
            <a:pPr lvl="1"/>
            <a:r>
              <a:rPr lang="en-US" dirty="0"/>
              <a:t>Could Trump’s proposed tariffs replace the US income tax?  </a:t>
            </a:r>
          </a:p>
          <a:p>
            <a:pPr lvl="1"/>
            <a:r>
              <a:rPr lang="en-US" dirty="0"/>
              <a:t>NO!</a:t>
            </a:r>
          </a:p>
          <a:p>
            <a:pPr lvl="1"/>
            <a:r>
              <a:rPr lang="en-US" dirty="0"/>
              <a:t>If imports did not fall (they would!), his tariffs would have collected in 2023:</a:t>
            </a:r>
          </a:p>
          <a:p>
            <a:pPr lvl="2"/>
            <a:r>
              <a:rPr lang="en-US" dirty="0"/>
              <a:t>60% on US goods imports from China, 0.6✕$0.43tr = $0.26tr</a:t>
            </a:r>
          </a:p>
          <a:p>
            <a:pPr lvl="2"/>
            <a:r>
              <a:rPr lang="en-US" dirty="0"/>
              <a:t>20% on US goods imports from non-China, 0.2✕$3.40tr = $0.68tr</a:t>
            </a:r>
          </a:p>
          <a:p>
            <a:pPr lvl="2"/>
            <a:r>
              <a:rPr lang="en-US" dirty="0"/>
              <a:t>Total:  $0.94tr</a:t>
            </a:r>
          </a:p>
          <a:p>
            <a:pPr lvl="1"/>
            <a:r>
              <a:rPr lang="en-US" dirty="0"/>
              <a:t>US federal income tax revenue in 2023 was $2.18tr</a:t>
            </a:r>
          </a:p>
          <a:p>
            <a:pPr lvl="1"/>
            <a:r>
              <a:rPr lang="en-US" dirty="0"/>
              <a:t>So his tariffs would collect AT MOST less than half of the income tax</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1A711ECE-7F31-BFCB-CAF9-97455DEE7552}"/>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91168502-6FC1-0164-4610-06F22B053563}"/>
              </a:ext>
            </a:extLst>
          </p:cNvPr>
          <p:cNvSpPr>
            <a:spLocks noGrp="1"/>
          </p:cNvSpPr>
          <p:nvPr>
            <p:ph type="title"/>
          </p:nvPr>
        </p:nvSpPr>
        <p:spPr>
          <a:xfrm>
            <a:off x="821029" y="96837"/>
            <a:ext cx="9652000" cy="1127125"/>
          </a:xfrm>
        </p:spPr>
        <p:txBody>
          <a:bodyPr/>
          <a:lstStyle/>
          <a:p>
            <a:r>
              <a:rPr lang="en-US" dirty="0">
                <a:solidFill>
                  <a:schemeClr val="bg1"/>
                </a:solidFill>
              </a:rPr>
              <a:t> Eff</a:t>
            </a:r>
            <a:r>
              <a:rPr lang="en-US" dirty="0"/>
              <a:t>ects of a tariff</a:t>
            </a:r>
          </a:p>
        </p:txBody>
      </p:sp>
    </p:spTree>
    <p:extLst>
      <p:ext uri="{BB962C8B-B14F-4D97-AF65-F5344CB8AC3E}">
        <p14:creationId xmlns:p14="http://schemas.microsoft.com/office/powerpoint/2010/main" val="4055361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3E168-FF12-7654-51FF-7F3FACB7E96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48F84-9549-B2A6-4FD8-D642EBCCCE20}"/>
              </a:ext>
            </a:extLst>
          </p:cNvPr>
          <p:cNvSpPr>
            <a:spLocks noGrp="1"/>
          </p:cNvSpPr>
          <p:nvPr>
            <p:ph idx="1"/>
          </p:nvPr>
        </p:nvSpPr>
        <p:spPr/>
        <p:txBody>
          <a:bodyPr>
            <a:normAutofit fontScale="92500"/>
          </a:bodyPr>
          <a:lstStyle/>
          <a:p>
            <a:r>
              <a:rPr lang="en-US" dirty="0"/>
              <a:t>Income distribution</a:t>
            </a:r>
          </a:p>
          <a:p>
            <a:pPr lvl="1"/>
            <a:r>
              <a:rPr lang="en-US" dirty="0"/>
              <a:t>Tariffs, especially on China, raise prices of the products disproportionately bought by low-income consumers, hurting them more than high-income consumers</a:t>
            </a:r>
          </a:p>
          <a:p>
            <a:r>
              <a:rPr lang="en-US" dirty="0"/>
              <a:t>Retaliation</a:t>
            </a:r>
          </a:p>
          <a:p>
            <a:pPr lvl="1"/>
            <a:r>
              <a:rPr lang="en-US" dirty="0"/>
              <a:t>Other countries place tariffs on US exports</a:t>
            </a:r>
          </a:p>
          <a:p>
            <a:pPr lvl="1"/>
            <a:r>
              <a:rPr lang="en-US" dirty="0"/>
              <a:t>Trade war that started in 2018 continues and gets worse</a:t>
            </a:r>
          </a:p>
          <a:p>
            <a:r>
              <a:rPr lang="en-US" dirty="0"/>
              <a:t>Corruption</a:t>
            </a:r>
          </a:p>
          <a:p>
            <a:pPr lvl="1"/>
            <a:r>
              <a:rPr lang="en-US" dirty="0"/>
              <a:t>Historically, tariffs prompted both smuggling and bribes to customs officers</a:t>
            </a:r>
          </a:p>
          <a:p>
            <a:pPr lvl="1"/>
            <a:r>
              <a:rPr lang="en-US" dirty="0"/>
              <a:t>Today, in the US, those are less likely.</a:t>
            </a:r>
          </a:p>
          <a:p>
            <a:pPr lvl="1"/>
            <a:r>
              <a:rPr lang="en-US" dirty="0"/>
              <a:t>But requests for exemptions from tariffs may be accompanied by favors or political contributions</a:t>
            </a:r>
          </a:p>
          <a:p>
            <a:pPr lvl="1"/>
            <a:endParaRPr lang="en-US" dirty="0"/>
          </a:p>
        </p:txBody>
      </p:sp>
      <p:sp>
        <p:nvSpPr>
          <p:cNvPr id="4" name="Slide Number Placeholder 3">
            <a:extLst>
              <a:ext uri="{FF2B5EF4-FFF2-40B4-BE49-F238E27FC236}">
                <a16:creationId xmlns:a16="http://schemas.microsoft.com/office/drawing/2014/main" id="{5812F21F-C925-2D3F-EFF6-3E0D6DEB6DED}"/>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B386CFE-3B0E-5C33-9E0A-B86D5F4D8CAD}"/>
              </a:ext>
            </a:extLst>
          </p:cNvPr>
          <p:cNvSpPr>
            <a:spLocks noGrp="1"/>
          </p:cNvSpPr>
          <p:nvPr>
            <p:ph type="title"/>
          </p:nvPr>
        </p:nvSpPr>
        <p:spPr>
          <a:xfrm>
            <a:off x="685800" y="135447"/>
            <a:ext cx="9652000" cy="1127125"/>
          </a:xfrm>
        </p:spPr>
        <p:txBody>
          <a:bodyPr/>
          <a:lstStyle/>
          <a:p>
            <a:r>
              <a:rPr lang="en-US" dirty="0">
                <a:solidFill>
                  <a:schemeClr val="bg1"/>
                </a:solidFill>
              </a:rPr>
              <a:t> Oth</a:t>
            </a:r>
            <a:r>
              <a:rPr lang="en-US" dirty="0"/>
              <a:t>er effects of a tariff</a:t>
            </a:r>
          </a:p>
        </p:txBody>
      </p:sp>
    </p:spTree>
    <p:extLst>
      <p:ext uri="{BB962C8B-B14F-4D97-AF65-F5344CB8AC3E}">
        <p14:creationId xmlns:p14="http://schemas.microsoft.com/office/powerpoint/2010/main" val="361008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E00A-AE0B-5D1F-B8A9-1ECE0D6286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E2FFE0-9735-EB6C-5DA0-945334778BCB}"/>
              </a:ext>
            </a:extLst>
          </p:cNvPr>
          <p:cNvSpPr>
            <a:spLocks noGrp="1"/>
          </p:cNvSpPr>
          <p:nvPr>
            <p:ph type="title"/>
          </p:nvPr>
        </p:nvSpPr>
        <p:spPr>
          <a:xfrm>
            <a:off x="825674" y="2469497"/>
            <a:ext cx="10515600" cy="1325563"/>
          </a:xfrm>
        </p:spPr>
        <p:txBody>
          <a:bodyPr>
            <a:normAutofit fontScale="90000"/>
          </a:bodyPr>
          <a:lstStyle/>
          <a:p>
            <a:pPr algn="ctr"/>
            <a:r>
              <a:rPr lang="en-US" sz="9600" dirty="0"/>
              <a:t>US Tariff History</a:t>
            </a:r>
            <a:endParaRPr lang="en-US" sz="6000" dirty="0"/>
          </a:p>
        </p:txBody>
      </p:sp>
    </p:spTree>
    <p:extLst>
      <p:ext uri="{BB962C8B-B14F-4D97-AF65-F5344CB8AC3E}">
        <p14:creationId xmlns:p14="http://schemas.microsoft.com/office/powerpoint/2010/main" val="1787321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4155C-3CB5-E467-2175-FE605DADE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4F47C-0716-791B-D625-846C4C53FE3B}"/>
              </a:ext>
            </a:extLst>
          </p:cNvPr>
          <p:cNvSpPr>
            <a:spLocks noGrp="1"/>
          </p:cNvSpPr>
          <p:nvPr>
            <p:ph type="title"/>
          </p:nvPr>
        </p:nvSpPr>
        <p:spPr>
          <a:xfrm>
            <a:off x="825674" y="2469497"/>
            <a:ext cx="10515600" cy="1325563"/>
          </a:xfrm>
        </p:spPr>
        <p:txBody>
          <a:bodyPr>
            <a:normAutofit fontScale="90000"/>
          </a:bodyPr>
          <a:lstStyle/>
          <a:p>
            <a:pPr algn="ctr"/>
            <a:r>
              <a:rPr lang="en-US" sz="9600" dirty="0"/>
              <a:t>Effects of </a:t>
            </a:r>
            <a:br>
              <a:rPr lang="en-US" sz="9600" dirty="0"/>
            </a:br>
            <a:r>
              <a:rPr lang="en-US" sz="9600" dirty="0"/>
              <a:t>Trump II Tariffs</a:t>
            </a:r>
            <a:endParaRPr lang="en-US" sz="6000" dirty="0"/>
          </a:p>
        </p:txBody>
      </p:sp>
    </p:spTree>
    <p:extLst>
      <p:ext uri="{BB962C8B-B14F-4D97-AF65-F5344CB8AC3E}">
        <p14:creationId xmlns:p14="http://schemas.microsoft.com/office/powerpoint/2010/main" val="2612444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2FB20-6FEF-30A9-5CD4-21D29A7D61E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AAE051-679D-EC24-A895-1DA2C74A9B53}"/>
              </a:ext>
            </a:extLst>
          </p:cNvPr>
          <p:cNvSpPr>
            <a:spLocks noGrp="1"/>
          </p:cNvSpPr>
          <p:nvPr>
            <p:ph idx="1"/>
          </p:nvPr>
        </p:nvSpPr>
        <p:spPr/>
        <p:txBody>
          <a:bodyPr>
            <a:normAutofit fontScale="92500" lnSpcReduction="20000"/>
          </a:bodyPr>
          <a:lstStyle/>
          <a:p>
            <a:r>
              <a:rPr lang="en-US" dirty="0"/>
              <a:t>Source:  Warwick McKibbin, Megan Hogan, and Marcus Noland, “The International Economic Implications of a Second Trump Presidency,” Working Paper 24-20, Peterson Institute of International </a:t>
            </a:r>
            <a:r>
              <a:rPr lang="en-US" dirty="0" err="1"/>
              <a:t>Econnomics</a:t>
            </a:r>
            <a:r>
              <a:rPr lang="en-US" dirty="0"/>
              <a:t>, September 2024</a:t>
            </a:r>
          </a:p>
          <a:p>
            <a:pPr lvl="1"/>
            <a:endParaRPr lang="en-US" sz="2800" dirty="0"/>
          </a:p>
          <a:p>
            <a:pPr lvl="1"/>
            <a:r>
              <a:rPr lang="en-US" sz="2800" dirty="0"/>
              <a:t>They use a large computer model of both microeconomics and macroeconomics to calculate effects of</a:t>
            </a:r>
          </a:p>
          <a:p>
            <a:pPr lvl="2"/>
            <a:r>
              <a:rPr lang="en-US" sz="2800" dirty="0"/>
              <a:t>Deportation of 8.3 million unauthorized immigrant workers</a:t>
            </a:r>
          </a:p>
          <a:p>
            <a:pPr lvl="2"/>
            <a:r>
              <a:rPr lang="en-US" sz="2800" dirty="0"/>
              <a:t>Tariffs </a:t>
            </a:r>
          </a:p>
          <a:p>
            <a:pPr lvl="3"/>
            <a:r>
              <a:rPr lang="en-US" sz="2000" dirty="0"/>
              <a:t>10% on all imports</a:t>
            </a:r>
          </a:p>
          <a:p>
            <a:pPr lvl="3"/>
            <a:r>
              <a:rPr lang="en-US" sz="2000" dirty="0"/>
              <a:t>60% on imports from China</a:t>
            </a:r>
          </a:p>
          <a:p>
            <a:pPr lvl="2"/>
            <a:r>
              <a:rPr lang="en-US" sz="2800" dirty="0"/>
              <a:t>Erosion of Federal Reserve independence</a:t>
            </a:r>
          </a:p>
          <a:p>
            <a:pPr lvl="1"/>
            <a:r>
              <a:rPr lang="en-US" sz="2800" dirty="0"/>
              <a:t>Results below for the 2 sets of tariffs</a:t>
            </a:r>
          </a:p>
          <a:p>
            <a:endParaRPr lang="en-US" dirty="0"/>
          </a:p>
          <a:p>
            <a:pPr lvl="1"/>
            <a:endParaRPr lang="en-US" dirty="0"/>
          </a:p>
        </p:txBody>
      </p:sp>
      <p:sp>
        <p:nvSpPr>
          <p:cNvPr id="4" name="Slide Number Placeholder 3">
            <a:extLst>
              <a:ext uri="{FF2B5EF4-FFF2-40B4-BE49-F238E27FC236}">
                <a16:creationId xmlns:a16="http://schemas.microsoft.com/office/drawing/2014/main" id="{A16EF5F9-AAFF-B5B7-773A-3E4A5C76C6E6}"/>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4BF3B9A1-0251-8D4D-5A2B-E55D62C7E71D}"/>
              </a:ext>
            </a:extLst>
          </p:cNvPr>
          <p:cNvSpPr>
            <a:spLocks noGrp="1"/>
          </p:cNvSpPr>
          <p:nvPr>
            <p:ph type="title"/>
          </p:nvPr>
        </p:nvSpPr>
        <p:spPr>
          <a:xfrm>
            <a:off x="830179" y="135447"/>
            <a:ext cx="9652000" cy="1127125"/>
          </a:xfrm>
        </p:spPr>
        <p:txBody>
          <a:bodyPr/>
          <a:lstStyle/>
          <a:p>
            <a:r>
              <a:rPr lang="en-US" dirty="0">
                <a:solidFill>
                  <a:schemeClr val="bg1"/>
                </a:solidFill>
              </a:rPr>
              <a:t> Eff</a:t>
            </a:r>
            <a:r>
              <a:rPr lang="en-US" dirty="0"/>
              <a:t>ects of Trump II Tariffs</a:t>
            </a:r>
          </a:p>
        </p:txBody>
      </p:sp>
    </p:spTree>
    <p:extLst>
      <p:ext uri="{BB962C8B-B14F-4D97-AF65-F5344CB8AC3E}">
        <p14:creationId xmlns:p14="http://schemas.microsoft.com/office/powerpoint/2010/main" val="205464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C1324-B918-5605-0085-6901A9ABAE8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6077E1-A4AD-7486-A612-CB9D1C93D87B}"/>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Title 1">
            <a:extLst>
              <a:ext uri="{FF2B5EF4-FFF2-40B4-BE49-F238E27FC236}">
                <a16:creationId xmlns:a16="http://schemas.microsoft.com/office/drawing/2014/main" id="{467D1ABA-059B-5BCF-58C5-A077D39AFDAD}"/>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56251856-3165-0B01-851D-4F6BF89A1DC3}"/>
              </a:ext>
            </a:extLst>
          </p:cNvPr>
          <p:cNvSpPr txBox="1"/>
          <p:nvPr/>
        </p:nvSpPr>
        <p:spPr>
          <a:xfrm>
            <a:off x="3886200" y="2362200"/>
            <a:ext cx="4114800" cy="1569660"/>
          </a:xfrm>
          <a:prstGeom prst="rect">
            <a:avLst/>
          </a:prstGeom>
          <a:noFill/>
        </p:spPr>
        <p:txBody>
          <a:bodyPr wrap="square" rtlCol="0">
            <a:spAutoFit/>
          </a:bodyPr>
          <a:lstStyle/>
          <a:p>
            <a:pPr algn="ctr"/>
            <a:r>
              <a:rPr lang="en-US" sz="9600" dirty="0">
                <a:solidFill>
                  <a:srgbClr val="0C4C88"/>
                </a:solidFill>
              </a:rPr>
              <a:t>on GDP</a:t>
            </a:r>
          </a:p>
        </p:txBody>
      </p:sp>
    </p:spTree>
    <p:extLst>
      <p:ext uri="{BB962C8B-B14F-4D97-AF65-F5344CB8AC3E}">
        <p14:creationId xmlns:p14="http://schemas.microsoft.com/office/powerpoint/2010/main" val="152179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FBD72-B17E-B8F5-E043-CA1901D9EFC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01750D-B27A-8DC1-32D5-EA21EDAD6F9F}"/>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48377555-5A9A-8EB8-781C-C6D53EC075DA}"/>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pic>
        <p:nvPicPr>
          <p:cNvPr id="8" name="Picture 7">
            <a:extLst>
              <a:ext uri="{FF2B5EF4-FFF2-40B4-BE49-F238E27FC236}">
                <a16:creationId xmlns:a16="http://schemas.microsoft.com/office/drawing/2014/main" id="{49B2378C-4061-9A16-B375-CCD40B47BF64}"/>
              </a:ext>
            </a:extLst>
          </p:cNvPr>
          <p:cNvPicPr>
            <a:picLocks noChangeAspect="1"/>
          </p:cNvPicPr>
          <p:nvPr/>
        </p:nvPicPr>
        <p:blipFill>
          <a:blip r:embed="rId3"/>
          <a:stretch>
            <a:fillRect/>
          </a:stretch>
        </p:blipFill>
        <p:spPr>
          <a:xfrm>
            <a:off x="2209800" y="1457919"/>
            <a:ext cx="7772400" cy="3942161"/>
          </a:xfrm>
          <a:prstGeom prst="rect">
            <a:avLst/>
          </a:prstGeom>
        </p:spPr>
      </p:pic>
      <p:sp>
        <p:nvSpPr>
          <p:cNvPr id="9" name="TextBox 8">
            <a:extLst>
              <a:ext uri="{FF2B5EF4-FFF2-40B4-BE49-F238E27FC236}">
                <a16:creationId xmlns:a16="http://schemas.microsoft.com/office/drawing/2014/main" id="{2FD78002-7A9A-C106-95FC-76EE564A2803}"/>
              </a:ext>
            </a:extLst>
          </p:cNvPr>
          <p:cNvSpPr txBox="1"/>
          <p:nvPr/>
        </p:nvSpPr>
        <p:spPr>
          <a:xfrm>
            <a:off x="1981200" y="914400"/>
            <a:ext cx="3276600" cy="646331"/>
          </a:xfrm>
          <a:prstGeom prst="rect">
            <a:avLst/>
          </a:prstGeom>
          <a:noFill/>
        </p:spPr>
        <p:txBody>
          <a:bodyPr wrap="square" rtlCol="0">
            <a:spAutoFit/>
          </a:bodyPr>
          <a:lstStyle/>
          <a:p>
            <a:r>
              <a:rPr lang="en-US" sz="3600" dirty="0"/>
              <a:t>Real GDP</a:t>
            </a:r>
          </a:p>
        </p:txBody>
      </p:sp>
    </p:spTree>
    <p:extLst>
      <p:ext uri="{BB962C8B-B14F-4D97-AF65-F5344CB8AC3E}">
        <p14:creationId xmlns:p14="http://schemas.microsoft.com/office/powerpoint/2010/main" val="930310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2EFC-BC03-EC10-14C2-2CF95C3207C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C5C93F-AEE9-E402-4ECB-C55ED3136361}"/>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7058269E-2C3E-7254-0799-66DCC3C4A3F2}"/>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9" name="TextBox 8">
            <a:extLst>
              <a:ext uri="{FF2B5EF4-FFF2-40B4-BE49-F238E27FC236}">
                <a16:creationId xmlns:a16="http://schemas.microsoft.com/office/drawing/2014/main" id="{E2BE82F5-DA0B-368F-D6E4-490C36D53291}"/>
              </a:ext>
            </a:extLst>
          </p:cNvPr>
          <p:cNvSpPr txBox="1"/>
          <p:nvPr/>
        </p:nvSpPr>
        <p:spPr>
          <a:xfrm>
            <a:off x="1981200" y="914400"/>
            <a:ext cx="3276600" cy="646331"/>
          </a:xfrm>
          <a:prstGeom prst="rect">
            <a:avLst/>
          </a:prstGeom>
          <a:noFill/>
        </p:spPr>
        <p:txBody>
          <a:bodyPr wrap="square" rtlCol="0">
            <a:spAutoFit/>
          </a:bodyPr>
          <a:lstStyle/>
          <a:p>
            <a:r>
              <a:rPr lang="en-US" sz="3600" dirty="0"/>
              <a:t>Real GDP</a:t>
            </a:r>
          </a:p>
        </p:txBody>
      </p:sp>
      <p:pic>
        <p:nvPicPr>
          <p:cNvPr id="2" name="Picture 1">
            <a:extLst>
              <a:ext uri="{FF2B5EF4-FFF2-40B4-BE49-F238E27FC236}">
                <a16:creationId xmlns:a16="http://schemas.microsoft.com/office/drawing/2014/main" id="{9AFAC62F-8512-8700-FACC-ED058B6E0A5C}"/>
              </a:ext>
            </a:extLst>
          </p:cNvPr>
          <p:cNvPicPr>
            <a:picLocks noChangeAspect="1"/>
          </p:cNvPicPr>
          <p:nvPr/>
        </p:nvPicPr>
        <p:blipFill>
          <a:blip r:embed="rId3"/>
          <a:stretch>
            <a:fillRect/>
          </a:stretch>
        </p:blipFill>
        <p:spPr>
          <a:xfrm>
            <a:off x="2209800" y="1560731"/>
            <a:ext cx="7772400" cy="4364979"/>
          </a:xfrm>
          <a:prstGeom prst="rect">
            <a:avLst/>
          </a:prstGeom>
        </p:spPr>
      </p:pic>
    </p:spTree>
    <p:extLst>
      <p:ext uri="{BB962C8B-B14F-4D97-AF65-F5344CB8AC3E}">
        <p14:creationId xmlns:p14="http://schemas.microsoft.com/office/powerpoint/2010/main" val="58637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9C811-DAE0-16D8-C172-614E7013D41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B61A94-96D1-CA3F-8C36-32BC2EF8DD67}"/>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itle 1">
            <a:extLst>
              <a:ext uri="{FF2B5EF4-FFF2-40B4-BE49-F238E27FC236}">
                <a16:creationId xmlns:a16="http://schemas.microsoft.com/office/drawing/2014/main" id="{B0B6DE71-7098-576F-AD8D-62AA4B672899}"/>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954B7BD0-0224-356D-E2EA-9C45C8A20C9A}"/>
              </a:ext>
            </a:extLst>
          </p:cNvPr>
          <p:cNvSpPr txBox="1"/>
          <p:nvPr/>
        </p:nvSpPr>
        <p:spPr>
          <a:xfrm>
            <a:off x="1981200" y="914400"/>
            <a:ext cx="8001000" cy="646331"/>
          </a:xfrm>
          <a:prstGeom prst="rect">
            <a:avLst/>
          </a:prstGeom>
          <a:noFill/>
        </p:spPr>
        <p:txBody>
          <a:bodyPr wrap="square" rtlCol="0">
            <a:spAutoFit/>
          </a:bodyPr>
          <a:lstStyle/>
          <a:p>
            <a:r>
              <a:rPr lang="en-US" sz="3600" dirty="0"/>
              <a:t>US GDP with and without Retaliation</a:t>
            </a:r>
          </a:p>
        </p:txBody>
      </p:sp>
      <p:pic>
        <p:nvPicPr>
          <p:cNvPr id="2" name="Picture 1">
            <a:extLst>
              <a:ext uri="{FF2B5EF4-FFF2-40B4-BE49-F238E27FC236}">
                <a16:creationId xmlns:a16="http://schemas.microsoft.com/office/drawing/2014/main" id="{16BE8D34-470C-5426-BF08-75CF9BDBFDEC}"/>
              </a:ext>
            </a:extLst>
          </p:cNvPr>
          <p:cNvPicPr>
            <a:picLocks noChangeAspect="1"/>
          </p:cNvPicPr>
          <p:nvPr/>
        </p:nvPicPr>
        <p:blipFill>
          <a:blip r:embed="rId3"/>
          <a:stretch>
            <a:fillRect/>
          </a:stretch>
        </p:blipFill>
        <p:spPr>
          <a:xfrm>
            <a:off x="2209800" y="1613652"/>
            <a:ext cx="7772400" cy="4265493"/>
          </a:xfrm>
          <a:prstGeom prst="rect">
            <a:avLst/>
          </a:prstGeom>
        </p:spPr>
      </p:pic>
    </p:spTree>
    <p:extLst>
      <p:ext uri="{BB962C8B-B14F-4D97-AF65-F5344CB8AC3E}">
        <p14:creationId xmlns:p14="http://schemas.microsoft.com/office/powerpoint/2010/main" val="399354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5561E-9102-5D2B-678E-D7F8A541A0D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0381F-9829-8944-1A13-77A567A063C2}"/>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TextBox 2">
            <a:extLst>
              <a:ext uri="{FF2B5EF4-FFF2-40B4-BE49-F238E27FC236}">
                <a16:creationId xmlns:a16="http://schemas.microsoft.com/office/drawing/2014/main" id="{12436F75-EB97-D293-8661-252E5AEE9DF9}"/>
              </a:ext>
            </a:extLst>
          </p:cNvPr>
          <p:cNvSpPr txBox="1"/>
          <p:nvPr/>
        </p:nvSpPr>
        <p:spPr>
          <a:xfrm>
            <a:off x="1981200" y="914400"/>
            <a:ext cx="8001000" cy="646331"/>
          </a:xfrm>
          <a:prstGeom prst="rect">
            <a:avLst/>
          </a:prstGeom>
          <a:noFill/>
        </p:spPr>
        <p:txBody>
          <a:bodyPr wrap="square" rtlCol="0">
            <a:spAutoFit/>
          </a:bodyPr>
          <a:lstStyle/>
          <a:p>
            <a:r>
              <a:rPr lang="en-US" sz="3600" dirty="0"/>
              <a:t>US GDP with and without Retaliation</a:t>
            </a:r>
          </a:p>
        </p:txBody>
      </p:sp>
      <p:pic>
        <p:nvPicPr>
          <p:cNvPr id="6" name="Picture 5">
            <a:extLst>
              <a:ext uri="{FF2B5EF4-FFF2-40B4-BE49-F238E27FC236}">
                <a16:creationId xmlns:a16="http://schemas.microsoft.com/office/drawing/2014/main" id="{2D50025E-CB19-F24E-BD20-BCD50EFB43DD}"/>
              </a:ext>
            </a:extLst>
          </p:cNvPr>
          <p:cNvPicPr>
            <a:picLocks noChangeAspect="1"/>
          </p:cNvPicPr>
          <p:nvPr/>
        </p:nvPicPr>
        <p:blipFill>
          <a:blip r:embed="rId3"/>
          <a:stretch>
            <a:fillRect/>
          </a:stretch>
        </p:blipFill>
        <p:spPr>
          <a:xfrm>
            <a:off x="2209800" y="1542216"/>
            <a:ext cx="7772400" cy="4389851"/>
          </a:xfrm>
          <a:prstGeom prst="rect">
            <a:avLst/>
          </a:prstGeom>
        </p:spPr>
      </p:pic>
      <p:sp>
        <p:nvSpPr>
          <p:cNvPr id="9" name="Title 1">
            <a:extLst>
              <a:ext uri="{FF2B5EF4-FFF2-40B4-BE49-F238E27FC236}">
                <a16:creationId xmlns:a16="http://schemas.microsoft.com/office/drawing/2014/main" id="{CD5D4D58-E9D0-4C43-4842-32F5969A99B9}"/>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Tree>
    <p:extLst>
      <p:ext uri="{BB962C8B-B14F-4D97-AF65-F5344CB8AC3E}">
        <p14:creationId xmlns:p14="http://schemas.microsoft.com/office/powerpoint/2010/main" val="750064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68483-8A17-01EC-C8ED-438EF5F5A3A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A3498A-3321-F376-A8B2-80DFAFC73C66}"/>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E8B47222-B35D-73B2-9E8A-C77BCC296F0C}"/>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63FB6806-8096-CE02-8969-C609C9831279}"/>
              </a:ext>
            </a:extLst>
          </p:cNvPr>
          <p:cNvSpPr txBox="1"/>
          <p:nvPr/>
        </p:nvSpPr>
        <p:spPr>
          <a:xfrm>
            <a:off x="1790700" y="2362200"/>
            <a:ext cx="8610600" cy="1569660"/>
          </a:xfrm>
          <a:prstGeom prst="rect">
            <a:avLst/>
          </a:prstGeom>
          <a:noFill/>
        </p:spPr>
        <p:txBody>
          <a:bodyPr wrap="square" rtlCol="0">
            <a:spAutoFit/>
          </a:bodyPr>
          <a:lstStyle/>
          <a:p>
            <a:pPr algn="ctr"/>
            <a:r>
              <a:rPr lang="en-US" sz="9600" dirty="0">
                <a:solidFill>
                  <a:srgbClr val="0C4C88"/>
                </a:solidFill>
              </a:rPr>
              <a:t>on Employment</a:t>
            </a:r>
          </a:p>
        </p:txBody>
      </p:sp>
    </p:spTree>
    <p:extLst>
      <p:ext uri="{BB962C8B-B14F-4D97-AF65-F5344CB8AC3E}">
        <p14:creationId xmlns:p14="http://schemas.microsoft.com/office/powerpoint/2010/main" val="1579692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511BAF-28FA-0A28-3AAB-B14DF9D5705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472CE9-8194-EEBC-3F78-8B4BE5AE5833}"/>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3F6BF3C0-F82F-C3FD-E598-70EE8FBDFACC}"/>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55C84568-152F-2C17-FF25-3ED8EA0D9CB6}"/>
              </a:ext>
            </a:extLst>
          </p:cNvPr>
          <p:cNvSpPr txBox="1"/>
          <p:nvPr/>
        </p:nvSpPr>
        <p:spPr>
          <a:xfrm>
            <a:off x="1981200" y="914400"/>
            <a:ext cx="3276600" cy="646331"/>
          </a:xfrm>
          <a:prstGeom prst="rect">
            <a:avLst/>
          </a:prstGeom>
          <a:noFill/>
        </p:spPr>
        <p:txBody>
          <a:bodyPr wrap="square" rtlCol="0">
            <a:spAutoFit/>
          </a:bodyPr>
          <a:lstStyle/>
          <a:p>
            <a:r>
              <a:rPr lang="en-US" sz="3600" dirty="0"/>
              <a:t>Employment</a:t>
            </a:r>
          </a:p>
        </p:txBody>
      </p:sp>
      <p:pic>
        <p:nvPicPr>
          <p:cNvPr id="3" name="Picture 2">
            <a:extLst>
              <a:ext uri="{FF2B5EF4-FFF2-40B4-BE49-F238E27FC236}">
                <a16:creationId xmlns:a16="http://schemas.microsoft.com/office/drawing/2014/main" id="{0553C735-21FE-C9FB-6683-2CD32735964D}"/>
              </a:ext>
            </a:extLst>
          </p:cNvPr>
          <p:cNvPicPr>
            <a:picLocks noChangeAspect="1"/>
          </p:cNvPicPr>
          <p:nvPr/>
        </p:nvPicPr>
        <p:blipFill>
          <a:blip r:embed="rId3"/>
          <a:stretch>
            <a:fillRect/>
          </a:stretch>
        </p:blipFill>
        <p:spPr>
          <a:xfrm>
            <a:off x="2209800" y="1445484"/>
            <a:ext cx="7772400" cy="3967032"/>
          </a:xfrm>
          <a:prstGeom prst="rect">
            <a:avLst/>
          </a:prstGeom>
        </p:spPr>
      </p:pic>
    </p:spTree>
    <p:extLst>
      <p:ext uri="{BB962C8B-B14F-4D97-AF65-F5344CB8AC3E}">
        <p14:creationId xmlns:p14="http://schemas.microsoft.com/office/powerpoint/2010/main" val="3753081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BFED8-7845-BC73-6E3E-CB571412F27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130AB6-0FAD-706F-2D8B-5A05A5B92631}"/>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A438983B-7BF8-EDC8-60C4-98B319756D10}"/>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9" name="TextBox 8">
            <a:extLst>
              <a:ext uri="{FF2B5EF4-FFF2-40B4-BE49-F238E27FC236}">
                <a16:creationId xmlns:a16="http://schemas.microsoft.com/office/drawing/2014/main" id="{119135AB-6285-00C8-B98F-6C53E2B21AB5}"/>
              </a:ext>
            </a:extLst>
          </p:cNvPr>
          <p:cNvSpPr txBox="1"/>
          <p:nvPr/>
        </p:nvSpPr>
        <p:spPr>
          <a:xfrm>
            <a:off x="1981200" y="914400"/>
            <a:ext cx="3276600" cy="646331"/>
          </a:xfrm>
          <a:prstGeom prst="rect">
            <a:avLst/>
          </a:prstGeom>
          <a:noFill/>
        </p:spPr>
        <p:txBody>
          <a:bodyPr wrap="square" rtlCol="0">
            <a:spAutoFit/>
          </a:bodyPr>
          <a:lstStyle/>
          <a:p>
            <a:r>
              <a:rPr lang="en-US" sz="3600" dirty="0"/>
              <a:t>Employment</a:t>
            </a:r>
          </a:p>
        </p:txBody>
      </p:sp>
      <p:pic>
        <p:nvPicPr>
          <p:cNvPr id="2" name="Picture 1">
            <a:extLst>
              <a:ext uri="{FF2B5EF4-FFF2-40B4-BE49-F238E27FC236}">
                <a16:creationId xmlns:a16="http://schemas.microsoft.com/office/drawing/2014/main" id="{8DC17FB8-4519-733E-35A1-A0AEE786BE95}"/>
              </a:ext>
            </a:extLst>
          </p:cNvPr>
          <p:cNvPicPr>
            <a:picLocks noChangeAspect="1"/>
          </p:cNvPicPr>
          <p:nvPr/>
        </p:nvPicPr>
        <p:blipFill>
          <a:blip r:embed="rId3"/>
          <a:stretch>
            <a:fillRect/>
          </a:stretch>
        </p:blipFill>
        <p:spPr>
          <a:xfrm>
            <a:off x="2209800" y="1560731"/>
            <a:ext cx="7772400" cy="3991904"/>
          </a:xfrm>
          <a:prstGeom prst="rect">
            <a:avLst/>
          </a:prstGeom>
        </p:spPr>
      </p:pic>
    </p:spTree>
    <p:extLst>
      <p:ext uri="{BB962C8B-B14F-4D97-AF65-F5344CB8AC3E}">
        <p14:creationId xmlns:p14="http://schemas.microsoft.com/office/powerpoint/2010/main" val="3487012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73253-880A-D70C-1601-FB18590E13D3}"/>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Tariff History, 1810-1920</a:t>
            </a:r>
          </a:p>
        </p:txBody>
      </p:sp>
      <p:pic>
        <p:nvPicPr>
          <p:cNvPr id="5" name="Picture 4">
            <a:extLst>
              <a:ext uri="{FF2B5EF4-FFF2-40B4-BE49-F238E27FC236}">
                <a16:creationId xmlns:a16="http://schemas.microsoft.com/office/drawing/2014/main" id="{F2DE5B1B-F486-1EF1-875A-394F05DC7F7F}"/>
              </a:ext>
            </a:extLst>
          </p:cNvPr>
          <p:cNvPicPr>
            <a:picLocks noChangeAspect="1" noChangeArrowheads="1"/>
          </p:cNvPicPr>
          <p:nvPr/>
        </p:nvPicPr>
        <p:blipFill>
          <a:blip r:embed="rId3"/>
          <a:srcRect/>
          <a:stretch>
            <a:fillRect/>
          </a:stretch>
        </p:blipFill>
        <p:spPr bwMode="auto">
          <a:xfrm>
            <a:off x="1219200" y="1325563"/>
            <a:ext cx="9072563" cy="4132263"/>
          </a:xfrm>
          <a:prstGeom prst="rect">
            <a:avLst/>
          </a:prstGeom>
          <a:noFill/>
          <a:ln w="9525">
            <a:noFill/>
            <a:miter lim="800000"/>
            <a:headEnd/>
            <a:tailEnd/>
          </a:ln>
          <a:effectLst/>
        </p:spPr>
      </p:pic>
      <p:sp>
        <p:nvSpPr>
          <p:cNvPr id="6" name="Text Box 5">
            <a:extLst>
              <a:ext uri="{FF2B5EF4-FFF2-40B4-BE49-F238E27FC236}">
                <a16:creationId xmlns:a16="http://schemas.microsoft.com/office/drawing/2014/main" id="{6278F7D9-3937-25FB-B3FC-C74BA1004EFE}"/>
              </a:ext>
            </a:extLst>
          </p:cNvPr>
          <p:cNvSpPr txBox="1">
            <a:spLocks noChangeArrowheads="1"/>
          </p:cNvSpPr>
          <p:nvPr/>
        </p:nvSpPr>
        <p:spPr bwMode="auto">
          <a:xfrm>
            <a:off x="2117726" y="5050698"/>
            <a:ext cx="2759074"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solidFill>
                  <a:srgbClr val="FF0000"/>
                </a:solidFill>
              </a:rPr>
              <a:t>Today, pre-Trump</a:t>
            </a:r>
          </a:p>
        </p:txBody>
      </p:sp>
      <p:sp>
        <p:nvSpPr>
          <p:cNvPr id="7" name="Freeform 6">
            <a:extLst>
              <a:ext uri="{FF2B5EF4-FFF2-40B4-BE49-F238E27FC236}">
                <a16:creationId xmlns:a16="http://schemas.microsoft.com/office/drawing/2014/main" id="{167A1CF9-9ACD-E532-ADC9-60D88809F23C}"/>
              </a:ext>
            </a:extLst>
          </p:cNvPr>
          <p:cNvSpPr>
            <a:spLocks/>
          </p:cNvSpPr>
          <p:nvPr/>
        </p:nvSpPr>
        <p:spPr bwMode="auto">
          <a:xfrm>
            <a:off x="1547814" y="4441098"/>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10" name="Line 7">
            <a:extLst>
              <a:ext uri="{FF2B5EF4-FFF2-40B4-BE49-F238E27FC236}">
                <a16:creationId xmlns:a16="http://schemas.microsoft.com/office/drawing/2014/main" id="{80C2A85E-2819-A899-5EB0-744E3D99FEC8}"/>
              </a:ext>
            </a:extLst>
          </p:cNvPr>
          <p:cNvSpPr>
            <a:spLocks noChangeShapeType="1"/>
          </p:cNvSpPr>
          <p:nvPr/>
        </p:nvSpPr>
        <p:spPr bwMode="auto">
          <a:xfrm>
            <a:off x="2117726" y="4441098"/>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85299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5EBA-08C8-D62D-D508-FFEE90C15B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7DEC56-2FD4-4885-BAEA-CDF7934E5BA3}"/>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1D1AEE84-8949-FF32-E98E-213546DC839A}"/>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C16F08F7-4460-EAB8-9EB0-1B63862EAED6}"/>
              </a:ext>
            </a:extLst>
          </p:cNvPr>
          <p:cNvSpPr txBox="1"/>
          <p:nvPr/>
        </p:nvSpPr>
        <p:spPr>
          <a:xfrm>
            <a:off x="1790700" y="2362200"/>
            <a:ext cx="8610600" cy="1569660"/>
          </a:xfrm>
          <a:prstGeom prst="rect">
            <a:avLst/>
          </a:prstGeom>
          <a:noFill/>
        </p:spPr>
        <p:txBody>
          <a:bodyPr wrap="square" rtlCol="0">
            <a:spAutoFit/>
          </a:bodyPr>
          <a:lstStyle/>
          <a:p>
            <a:pPr algn="ctr"/>
            <a:r>
              <a:rPr lang="en-US" sz="9600" dirty="0">
                <a:solidFill>
                  <a:srgbClr val="0C4C88"/>
                </a:solidFill>
              </a:rPr>
              <a:t>on Inflation</a:t>
            </a:r>
          </a:p>
        </p:txBody>
      </p:sp>
    </p:spTree>
    <p:extLst>
      <p:ext uri="{BB962C8B-B14F-4D97-AF65-F5344CB8AC3E}">
        <p14:creationId xmlns:p14="http://schemas.microsoft.com/office/powerpoint/2010/main" val="286626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0B02-76B1-F099-48F5-FBAD52633FD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04838D-60C4-65EE-9D25-9254F7816171}"/>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4CBDAA38-26B4-2620-9594-7185AF77C5AA}"/>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141C569F-2531-79BD-1E9D-58B3ABA32CFE}"/>
              </a:ext>
            </a:extLst>
          </p:cNvPr>
          <p:cNvSpPr txBox="1"/>
          <p:nvPr/>
        </p:nvSpPr>
        <p:spPr>
          <a:xfrm>
            <a:off x="1981200" y="914400"/>
            <a:ext cx="3276600" cy="646331"/>
          </a:xfrm>
          <a:prstGeom prst="rect">
            <a:avLst/>
          </a:prstGeom>
          <a:noFill/>
        </p:spPr>
        <p:txBody>
          <a:bodyPr wrap="square" rtlCol="0">
            <a:spAutoFit/>
          </a:bodyPr>
          <a:lstStyle/>
          <a:p>
            <a:r>
              <a:rPr lang="en-US" sz="3600" dirty="0"/>
              <a:t>Inflation</a:t>
            </a:r>
          </a:p>
        </p:txBody>
      </p:sp>
      <p:pic>
        <p:nvPicPr>
          <p:cNvPr id="2" name="Picture 1">
            <a:extLst>
              <a:ext uri="{FF2B5EF4-FFF2-40B4-BE49-F238E27FC236}">
                <a16:creationId xmlns:a16="http://schemas.microsoft.com/office/drawing/2014/main" id="{4155FDC5-8DD8-F851-CC95-92E5D21E1514}"/>
              </a:ext>
            </a:extLst>
          </p:cNvPr>
          <p:cNvPicPr>
            <a:picLocks noChangeAspect="1"/>
          </p:cNvPicPr>
          <p:nvPr/>
        </p:nvPicPr>
        <p:blipFill>
          <a:blip r:embed="rId3"/>
          <a:stretch>
            <a:fillRect/>
          </a:stretch>
        </p:blipFill>
        <p:spPr>
          <a:xfrm>
            <a:off x="2209800" y="1560731"/>
            <a:ext cx="7772400" cy="4340108"/>
          </a:xfrm>
          <a:prstGeom prst="rect">
            <a:avLst/>
          </a:prstGeom>
        </p:spPr>
      </p:pic>
    </p:spTree>
    <p:extLst>
      <p:ext uri="{BB962C8B-B14F-4D97-AF65-F5344CB8AC3E}">
        <p14:creationId xmlns:p14="http://schemas.microsoft.com/office/powerpoint/2010/main" val="33493053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5EA6A-711B-4B8F-C82C-020AA0674DE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6FFCFD-3531-5650-90A4-2D357ACA65B0}"/>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425B1F49-D693-AAEF-1294-86892BCAF557}"/>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9" name="TextBox 8">
            <a:extLst>
              <a:ext uri="{FF2B5EF4-FFF2-40B4-BE49-F238E27FC236}">
                <a16:creationId xmlns:a16="http://schemas.microsoft.com/office/drawing/2014/main" id="{551C66D2-F464-7DD8-D83D-E8455CAF1397}"/>
              </a:ext>
            </a:extLst>
          </p:cNvPr>
          <p:cNvSpPr txBox="1"/>
          <p:nvPr/>
        </p:nvSpPr>
        <p:spPr>
          <a:xfrm>
            <a:off x="1981200" y="914400"/>
            <a:ext cx="3276600" cy="646331"/>
          </a:xfrm>
          <a:prstGeom prst="rect">
            <a:avLst/>
          </a:prstGeom>
          <a:noFill/>
        </p:spPr>
        <p:txBody>
          <a:bodyPr wrap="square" rtlCol="0">
            <a:spAutoFit/>
          </a:bodyPr>
          <a:lstStyle/>
          <a:p>
            <a:r>
              <a:rPr lang="en-US" sz="3600" dirty="0"/>
              <a:t>Inflation</a:t>
            </a:r>
          </a:p>
        </p:txBody>
      </p:sp>
      <p:pic>
        <p:nvPicPr>
          <p:cNvPr id="2" name="Picture 1">
            <a:extLst>
              <a:ext uri="{FF2B5EF4-FFF2-40B4-BE49-F238E27FC236}">
                <a16:creationId xmlns:a16="http://schemas.microsoft.com/office/drawing/2014/main" id="{D740BABF-49D2-13B3-22F9-7D5C0AC394F3}"/>
              </a:ext>
            </a:extLst>
          </p:cNvPr>
          <p:cNvPicPr>
            <a:picLocks noChangeAspect="1"/>
          </p:cNvPicPr>
          <p:nvPr/>
        </p:nvPicPr>
        <p:blipFill>
          <a:blip r:embed="rId3"/>
          <a:stretch>
            <a:fillRect/>
          </a:stretch>
        </p:blipFill>
        <p:spPr>
          <a:xfrm>
            <a:off x="2209800" y="1539935"/>
            <a:ext cx="7772400" cy="4203313"/>
          </a:xfrm>
          <a:prstGeom prst="rect">
            <a:avLst/>
          </a:prstGeom>
        </p:spPr>
      </p:pic>
    </p:spTree>
    <p:extLst>
      <p:ext uri="{BB962C8B-B14F-4D97-AF65-F5344CB8AC3E}">
        <p14:creationId xmlns:p14="http://schemas.microsoft.com/office/powerpoint/2010/main" val="521382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D9F5C-7E49-832E-B669-C3619D49F33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EE0DA73-6C2C-9944-AD98-C5CE6CB2EE73}"/>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939F7A5B-33E5-AF3D-F35B-F5D30E504E59}"/>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2" name="TextBox 1">
            <a:extLst>
              <a:ext uri="{FF2B5EF4-FFF2-40B4-BE49-F238E27FC236}">
                <a16:creationId xmlns:a16="http://schemas.microsoft.com/office/drawing/2014/main" id="{5C27616E-FD48-0E85-A47C-48BBD44F13C1}"/>
              </a:ext>
            </a:extLst>
          </p:cNvPr>
          <p:cNvSpPr txBox="1"/>
          <p:nvPr/>
        </p:nvSpPr>
        <p:spPr>
          <a:xfrm>
            <a:off x="1981200" y="914400"/>
            <a:ext cx="8001000" cy="646331"/>
          </a:xfrm>
          <a:prstGeom prst="rect">
            <a:avLst/>
          </a:prstGeom>
          <a:noFill/>
        </p:spPr>
        <p:txBody>
          <a:bodyPr wrap="square" rtlCol="0">
            <a:spAutoFit/>
          </a:bodyPr>
          <a:lstStyle/>
          <a:p>
            <a:r>
              <a:rPr lang="en-US" sz="3600" dirty="0"/>
              <a:t>US Inflation with and without Retaliation</a:t>
            </a:r>
          </a:p>
        </p:txBody>
      </p:sp>
      <p:pic>
        <p:nvPicPr>
          <p:cNvPr id="3" name="Picture 2">
            <a:extLst>
              <a:ext uri="{FF2B5EF4-FFF2-40B4-BE49-F238E27FC236}">
                <a16:creationId xmlns:a16="http://schemas.microsoft.com/office/drawing/2014/main" id="{C87D00CC-831D-CC24-1BFB-8E279A175A55}"/>
              </a:ext>
            </a:extLst>
          </p:cNvPr>
          <p:cNvPicPr>
            <a:picLocks noChangeAspect="1"/>
          </p:cNvPicPr>
          <p:nvPr/>
        </p:nvPicPr>
        <p:blipFill>
          <a:blip r:embed="rId3"/>
          <a:stretch>
            <a:fillRect/>
          </a:stretch>
        </p:blipFill>
        <p:spPr>
          <a:xfrm>
            <a:off x="2209800" y="1593346"/>
            <a:ext cx="7772400" cy="3991904"/>
          </a:xfrm>
          <a:prstGeom prst="rect">
            <a:avLst/>
          </a:prstGeom>
        </p:spPr>
      </p:pic>
    </p:spTree>
    <p:extLst>
      <p:ext uri="{BB962C8B-B14F-4D97-AF65-F5344CB8AC3E}">
        <p14:creationId xmlns:p14="http://schemas.microsoft.com/office/powerpoint/2010/main" val="1969776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B53C-1BE2-1BB5-5364-F9BCA8D4333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14D563-BC24-1033-F9C0-5913A56C1C22}"/>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Title 1">
            <a:extLst>
              <a:ext uri="{FF2B5EF4-FFF2-40B4-BE49-F238E27FC236}">
                <a16:creationId xmlns:a16="http://schemas.microsoft.com/office/drawing/2014/main" id="{6EA9E869-E6B4-3958-2B98-C95C578EDFE5}"/>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2" name="TextBox 1">
            <a:extLst>
              <a:ext uri="{FF2B5EF4-FFF2-40B4-BE49-F238E27FC236}">
                <a16:creationId xmlns:a16="http://schemas.microsoft.com/office/drawing/2014/main" id="{2C620B36-170A-60CF-2503-70B545900914}"/>
              </a:ext>
            </a:extLst>
          </p:cNvPr>
          <p:cNvSpPr txBox="1"/>
          <p:nvPr/>
        </p:nvSpPr>
        <p:spPr>
          <a:xfrm>
            <a:off x="1981200" y="914400"/>
            <a:ext cx="8001000" cy="646331"/>
          </a:xfrm>
          <a:prstGeom prst="rect">
            <a:avLst/>
          </a:prstGeom>
          <a:noFill/>
        </p:spPr>
        <p:txBody>
          <a:bodyPr wrap="square" rtlCol="0">
            <a:spAutoFit/>
          </a:bodyPr>
          <a:lstStyle/>
          <a:p>
            <a:r>
              <a:rPr lang="en-US" sz="3600" dirty="0"/>
              <a:t>US Inflation with and without Retaliation</a:t>
            </a:r>
          </a:p>
        </p:txBody>
      </p:sp>
      <p:pic>
        <p:nvPicPr>
          <p:cNvPr id="3" name="Picture 2">
            <a:extLst>
              <a:ext uri="{FF2B5EF4-FFF2-40B4-BE49-F238E27FC236}">
                <a16:creationId xmlns:a16="http://schemas.microsoft.com/office/drawing/2014/main" id="{4EE9933E-B7AC-D7B6-0A9B-CE95CD02CA44}"/>
              </a:ext>
            </a:extLst>
          </p:cNvPr>
          <p:cNvPicPr>
            <a:picLocks noChangeAspect="1"/>
          </p:cNvPicPr>
          <p:nvPr/>
        </p:nvPicPr>
        <p:blipFill>
          <a:blip r:embed="rId3"/>
          <a:stretch>
            <a:fillRect/>
          </a:stretch>
        </p:blipFill>
        <p:spPr>
          <a:xfrm>
            <a:off x="2209800" y="1466388"/>
            <a:ext cx="7772400" cy="4501774"/>
          </a:xfrm>
          <a:prstGeom prst="rect">
            <a:avLst/>
          </a:prstGeom>
        </p:spPr>
      </p:pic>
    </p:spTree>
    <p:extLst>
      <p:ext uri="{BB962C8B-B14F-4D97-AF65-F5344CB8AC3E}">
        <p14:creationId xmlns:p14="http://schemas.microsoft.com/office/powerpoint/2010/main" val="2518052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794F0-B554-3B68-F663-A9BFB890D16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ED8872-5FE3-5ED3-F734-A13D3EB930D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itle 1">
            <a:extLst>
              <a:ext uri="{FF2B5EF4-FFF2-40B4-BE49-F238E27FC236}">
                <a16:creationId xmlns:a16="http://schemas.microsoft.com/office/drawing/2014/main" id="{83424828-603C-AEEA-411D-EF424EF1FCFF}"/>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04A9B57D-A5FF-2469-5662-222EC415FD5E}"/>
              </a:ext>
            </a:extLst>
          </p:cNvPr>
          <p:cNvSpPr txBox="1"/>
          <p:nvPr/>
        </p:nvSpPr>
        <p:spPr>
          <a:xfrm>
            <a:off x="1790700" y="2362200"/>
            <a:ext cx="8610600" cy="1569660"/>
          </a:xfrm>
          <a:prstGeom prst="rect">
            <a:avLst/>
          </a:prstGeom>
          <a:noFill/>
        </p:spPr>
        <p:txBody>
          <a:bodyPr wrap="square" rtlCol="0">
            <a:spAutoFit/>
          </a:bodyPr>
          <a:lstStyle/>
          <a:p>
            <a:pPr algn="ctr"/>
            <a:r>
              <a:rPr lang="en-US" sz="9600" dirty="0">
                <a:solidFill>
                  <a:srgbClr val="0C4C88"/>
                </a:solidFill>
              </a:rPr>
              <a:t>on Trade Surplus</a:t>
            </a:r>
          </a:p>
        </p:txBody>
      </p:sp>
    </p:spTree>
    <p:extLst>
      <p:ext uri="{BB962C8B-B14F-4D97-AF65-F5344CB8AC3E}">
        <p14:creationId xmlns:p14="http://schemas.microsoft.com/office/powerpoint/2010/main" val="3249995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826B9-D789-10AE-9A0A-A01C16D57B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0A1E0B6-2CB1-F6F9-1ABD-276F1123A30C}"/>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5" name="Title 1">
            <a:extLst>
              <a:ext uri="{FF2B5EF4-FFF2-40B4-BE49-F238E27FC236}">
                <a16:creationId xmlns:a16="http://schemas.microsoft.com/office/drawing/2014/main" id="{454A5EE3-CE94-8E7F-A3B4-0800C7DB4214}"/>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7DFB7F31-D78E-45D9-E9BA-4143CC8ABDA8}"/>
              </a:ext>
            </a:extLst>
          </p:cNvPr>
          <p:cNvSpPr txBox="1"/>
          <p:nvPr/>
        </p:nvSpPr>
        <p:spPr>
          <a:xfrm>
            <a:off x="1981200" y="914400"/>
            <a:ext cx="3276600" cy="646331"/>
          </a:xfrm>
          <a:prstGeom prst="rect">
            <a:avLst/>
          </a:prstGeom>
          <a:noFill/>
        </p:spPr>
        <p:txBody>
          <a:bodyPr wrap="square" rtlCol="0">
            <a:spAutoFit/>
          </a:bodyPr>
          <a:lstStyle/>
          <a:p>
            <a:r>
              <a:rPr lang="en-US" sz="3600" dirty="0"/>
              <a:t>Trade Surplus</a:t>
            </a:r>
          </a:p>
        </p:txBody>
      </p:sp>
      <p:pic>
        <p:nvPicPr>
          <p:cNvPr id="2" name="Picture 1">
            <a:extLst>
              <a:ext uri="{FF2B5EF4-FFF2-40B4-BE49-F238E27FC236}">
                <a16:creationId xmlns:a16="http://schemas.microsoft.com/office/drawing/2014/main" id="{9D1CAC03-0FE7-CE23-F542-D992722BC88D}"/>
              </a:ext>
            </a:extLst>
          </p:cNvPr>
          <p:cNvPicPr>
            <a:picLocks noChangeAspect="1"/>
          </p:cNvPicPr>
          <p:nvPr/>
        </p:nvPicPr>
        <p:blipFill>
          <a:blip r:embed="rId3"/>
          <a:stretch>
            <a:fillRect/>
          </a:stretch>
        </p:blipFill>
        <p:spPr>
          <a:xfrm>
            <a:off x="2209800" y="1560731"/>
            <a:ext cx="7772400" cy="4340108"/>
          </a:xfrm>
          <a:prstGeom prst="rect">
            <a:avLst/>
          </a:prstGeom>
        </p:spPr>
      </p:pic>
    </p:spTree>
    <p:extLst>
      <p:ext uri="{BB962C8B-B14F-4D97-AF65-F5344CB8AC3E}">
        <p14:creationId xmlns:p14="http://schemas.microsoft.com/office/powerpoint/2010/main" val="2362965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05F05-DBDA-3A9B-4E10-2F558E86B99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9D8EF5-70ED-817D-1649-BB1EDEFC3CAD}"/>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5" name="Title 1">
            <a:extLst>
              <a:ext uri="{FF2B5EF4-FFF2-40B4-BE49-F238E27FC236}">
                <a16:creationId xmlns:a16="http://schemas.microsoft.com/office/drawing/2014/main" id="{9530BE54-4C99-8032-096E-8C31F78A8484}"/>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9" name="TextBox 8">
            <a:extLst>
              <a:ext uri="{FF2B5EF4-FFF2-40B4-BE49-F238E27FC236}">
                <a16:creationId xmlns:a16="http://schemas.microsoft.com/office/drawing/2014/main" id="{C321862C-20B2-9C5B-7E08-26B4BB6B2371}"/>
              </a:ext>
            </a:extLst>
          </p:cNvPr>
          <p:cNvSpPr txBox="1"/>
          <p:nvPr/>
        </p:nvSpPr>
        <p:spPr>
          <a:xfrm>
            <a:off x="1981200" y="914400"/>
            <a:ext cx="3276600" cy="646331"/>
          </a:xfrm>
          <a:prstGeom prst="rect">
            <a:avLst/>
          </a:prstGeom>
          <a:noFill/>
        </p:spPr>
        <p:txBody>
          <a:bodyPr wrap="square" rtlCol="0">
            <a:spAutoFit/>
          </a:bodyPr>
          <a:lstStyle/>
          <a:p>
            <a:r>
              <a:rPr lang="en-US" sz="3600" dirty="0"/>
              <a:t>Trade Surplus</a:t>
            </a:r>
          </a:p>
        </p:txBody>
      </p:sp>
      <p:pic>
        <p:nvPicPr>
          <p:cNvPr id="2" name="Picture 1">
            <a:extLst>
              <a:ext uri="{FF2B5EF4-FFF2-40B4-BE49-F238E27FC236}">
                <a16:creationId xmlns:a16="http://schemas.microsoft.com/office/drawing/2014/main" id="{07C75361-8914-8A88-CD91-F2F09E4D57B0}"/>
              </a:ext>
            </a:extLst>
          </p:cNvPr>
          <p:cNvPicPr>
            <a:picLocks noChangeAspect="1"/>
          </p:cNvPicPr>
          <p:nvPr/>
        </p:nvPicPr>
        <p:blipFill>
          <a:blip r:embed="rId3"/>
          <a:stretch>
            <a:fillRect/>
          </a:stretch>
        </p:blipFill>
        <p:spPr>
          <a:xfrm>
            <a:off x="2209800" y="1560731"/>
            <a:ext cx="7772400" cy="4800234"/>
          </a:xfrm>
          <a:prstGeom prst="rect">
            <a:avLst/>
          </a:prstGeom>
        </p:spPr>
      </p:pic>
    </p:spTree>
    <p:extLst>
      <p:ext uri="{BB962C8B-B14F-4D97-AF65-F5344CB8AC3E}">
        <p14:creationId xmlns:p14="http://schemas.microsoft.com/office/powerpoint/2010/main" val="4001921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68D37-2C62-633D-794E-65FBB9C055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F9957B-0812-A5C1-58FC-96535131CD62}"/>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5" name="Title 1">
            <a:extLst>
              <a:ext uri="{FF2B5EF4-FFF2-40B4-BE49-F238E27FC236}">
                <a16:creationId xmlns:a16="http://schemas.microsoft.com/office/drawing/2014/main" id="{AF6A42BD-7ABF-28B6-B484-F6403BA542B4}"/>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E57A3582-155D-5F27-83C1-D9D2F84623FA}"/>
              </a:ext>
            </a:extLst>
          </p:cNvPr>
          <p:cNvSpPr txBox="1"/>
          <p:nvPr/>
        </p:nvSpPr>
        <p:spPr>
          <a:xfrm>
            <a:off x="0" y="1905506"/>
            <a:ext cx="12192000" cy="3046988"/>
          </a:xfrm>
          <a:prstGeom prst="rect">
            <a:avLst/>
          </a:prstGeom>
          <a:noFill/>
        </p:spPr>
        <p:txBody>
          <a:bodyPr wrap="square" rtlCol="0">
            <a:spAutoFit/>
          </a:bodyPr>
          <a:lstStyle/>
          <a:p>
            <a:pPr algn="ctr"/>
            <a:r>
              <a:rPr lang="en-US" sz="9600" dirty="0">
                <a:solidFill>
                  <a:srgbClr val="0C4C88"/>
                </a:solidFill>
              </a:rPr>
              <a:t>on Sectoral </a:t>
            </a:r>
          </a:p>
          <a:p>
            <a:pPr algn="ctr"/>
            <a:r>
              <a:rPr lang="en-US" sz="9600" dirty="0">
                <a:solidFill>
                  <a:srgbClr val="0C4C88"/>
                </a:solidFill>
              </a:rPr>
              <a:t>Production</a:t>
            </a:r>
          </a:p>
        </p:txBody>
      </p:sp>
    </p:spTree>
    <p:extLst>
      <p:ext uri="{BB962C8B-B14F-4D97-AF65-F5344CB8AC3E}">
        <p14:creationId xmlns:p14="http://schemas.microsoft.com/office/powerpoint/2010/main" val="870481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9B1E-82DD-C0C1-A865-F0CA828A7C8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F91E7F-828E-0A81-9E4A-68ACF62FFFA0}"/>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Title 1">
            <a:extLst>
              <a:ext uri="{FF2B5EF4-FFF2-40B4-BE49-F238E27FC236}">
                <a16:creationId xmlns:a16="http://schemas.microsoft.com/office/drawing/2014/main" id="{1D326682-49B2-2BB2-276D-F7BE1BE25BEC}"/>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A8C53190-62C6-5FC5-B09D-4FB700BB87F3}"/>
              </a:ext>
            </a:extLst>
          </p:cNvPr>
          <p:cNvSpPr txBox="1"/>
          <p:nvPr/>
        </p:nvSpPr>
        <p:spPr>
          <a:xfrm>
            <a:off x="1981200" y="914400"/>
            <a:ext cx="5410200" cy="646331"/>
          </a:xfrm>
          <a:prstGeom prst="rect">
            <a:avLst/>
          </a:prstGeom>
          <a:noFill/>
        </p:spPr>
        <p:txBody>
          <a:bodyPr wrap="square" rtlCol="0">
            <a:spAutoFit/>
          </a:bodyPr>
          <a:lstStyle/>
          <a:p>
            <a:r>
              <a:rPr lang="en-US" sz="3600" dirty="0"/>
              <a:t>US Sectoral Production</a:t>
            </a:r>
          </a:p>
        </p:txBody>
      </p:sp>
      <p:pic>
        <p:nvPicPr>
          <p:cNvPr id="2" name="Picture 1">
            <a:extLst>
              <a:ext uri="{FF2B5EF4-FFF2-40B4-BE49-F238E27FC236}">
                <a16:creationId xmlns:a16="http://schemas.microsoft.com/office/drawing/2014/main" id="{7755AA47-97B3-9632-082F-10B2067AE4C0}"/>
              </a:ext>
            </a:extLst>
          </p:cNvPr>
          <p:cNvPicPr>
            <a:picLocks noChangeAspect="1"/>
          </p:cNvPicPr>
          <p:nvPr/>
        </p:nvPicPr>
        <p:blipFill>
          <a:blip r:embed="rId3"/>
          <a:stretch>
            <a:fillRect/>
          </a:stretch>
        </p:blipFill>
        <p:spPr>
          <a:xfrm>
            <a:off x="2209800" y="1504006"/>
            <a:ext cx="7772400" cy="4439594"/>
          </a:xfrm>
          <a:prstGeom prst="rect">
            <a:avLst/>
          </a:prstGeom>
        </p:spPr>
      </p:pic>
    </p:spTree>
    <p:extLst>
      <p:ext uri="{BB962C8B-B14F-4D97-AF65-F5344CB8AC3E}">
        <p14:creationId xmlns:p14="http://schemas.microsoft.com/office/powerpoint/2010/main" val="214210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949C-B28C-2915-856F-363318FE70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A2FB48-CA7D-4F52-5405-5D8460B6F3F3}"/>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Tariff History, 1891-2011</a:t>
            </a:r>
          </a:p>
        </p:txBody>
      </p:sp>
      <p:pic>
        <p:nvPicPr>
          <p:cNvPr id="3" name="Picture 2" descr="The tariff rate in percent for the U S is plotted versus year, 1891 to 2011. From 1891 to 1912, the tariff rate gradually declines from 48% to 40%. In 1921, a large dip to 15% occurs and then in 1932 the tariff rate rises to a peak of 59%. Until 1948, the rate drops rapidly to 12%. From 1948 to 2011, the rate declines gradually, with a tariff rate of 4% in 2011. All values estimated.">
            <a:extLst>
              <a:ext uri="{FF2B5EF4-FFF2-40B4-BE49-F238E27FC236}">
                <a16:creationId xmlns:a16="http://schemas.microsoft.com/office/drawing/2014/main" id="{1C3DDB1B-171C-76F4-0CF9-4088359E2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765857"/>
            <a:ext cx="7510516" cy="3686088"/>
          </a:xfrm>
          <a:prstGeom prst="rect">
            <a:avLst/>
          </a:prstGeom>
        </p:spPr>
      </p:pic>
      <p:cxnSp>
        <p:nvCxnSpPr>
          <p:cNvPr id="4" name="Straight Connector 3">
            <a:extLst>
              <a:ext uri="{FF2B5EF4-FFF2-40B4-BE49-F238E27FC236}">
                <a16:creationId xmlns:a16="http://schemas.microsoft.com/office/drawing/2014/main" id="{67DC45D3-CED0-E2F6-71F5-7885E4290A1A}"/>
              </a:ext>
            </a:extLst>
          </p:cNvPr>
          <p:cNvCxnSpPr>
            <a:cxnSpLocks/>
          </p:cNvCxnSpPr>
          <p:nvPr/>
        </p:nvCxnSpPr>
        <p:spPr>
          <a:xfrm>
            <a:off x="4572000" y="1517167"/>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DB4431C-D64E-9BD2-454D-380863BD8E5E}"/>
              </a:ext>
            </a:extLst>
          </p:cNvPr>
          <p:cNvSpPr txBox="1"/>
          <p:nvPr/>
        </p:nvSpPr>
        <p:spPr>
          <a:xfrm>
            <a:off x="4495800" y="1440967"/>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9" name="Straight Connector 8">
            <a:extLst>
              <a:ext uri="{FF2B5EF4-FFF2-40B4-BE49-F238E27FC236}">
                <a16:creationId xmlns:a16="http://schemas.microsoft.com/office/drawing/2014/main" id="{8C86AA28-1EA2-4C17-CBC7-EB2E0D6CAA59}"/>
              </a:ext>
            </a:extLst>
          </p:cNvPr>
          <p:cNvCxnSpPr>
            <a:cxnSpLocks/>
          </p:cNvCxnSpPr>
          <p:nvPr/>
        </p:nvCxnSpPr>
        <p:spPr>
          <a:xfrm>
            <a:off x="5257800" y="1821967"/>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F05419D-46A6-CE34-3C79-BDA05BBE8C1F}"/>
              </a:ext>
            </a:extLst>
          </p:cNvPr>
          <p:cNvSpPr txBox="1"/>
          <p:nvPr/>
        </p:nvSpPr>
        <p:spPr>
          <a:xfrm>
            <a:off x="5181600" y="1821967"/>
            <a:ext cx="1371600" cy="369332"/>
          </a:xfrm>
          <a:prstGeom prst="rect">
            <a:avLst/>
          </a:prstGeom>
          <a:noFill/>
        </p:spPr>
        <p:txBody>
          <a:bodyPr wrap="square" rtlCol="0">
            <a:spAutoFit/>
          </a:bodyPr>
          <a:lstStyle/>
          <a:p>
            <a:r>
              <a:rPr lang="en-US" dirty="0">
                <a:solidFill>
                  <a:srgbClr val="00B050"/>
                </a:solidFill>
              </a:rPr>
              <a:t>1947 GATT</a:t>
            </a:r>
          </a:p>
        </p:txBody>
      </p:sp>
      <p:cxnSp>
        <p:nvCxnSpPr>
          <p:cNvPr id="12" name="Straight Connector 11">
            <a:extLst>
              <a:ext uri="{FF2B5EF4-FFF2-40B4-BE49-F238E27FC236}">
                <a16:creationId xmlns:a16="http://schemas.microsoft.com/office/drawing/2014/main" id="{CF3D6E7E-8315-41FB-0924-2F7869EF9925}"/>
              </a:ext>
            </a:extLst>
          </p:cNvPr>
          <p:cNvCxnSpPr>
            <a:cxnSpLocks/>
          </p:cNvCxnSpPr>
          <p:nvPr/>
        </p:nvCxnSpPr>
        <p:spPr>
          <a:xfrm>
            <a:off x="8077200" y="1821967"/>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06C808F3-A45E-8F89-A638-A7B97D8C480E}"/>
              </a:ext>
            </a:extLst>
          </p:cNvPr>
          <p:cNvSpPr txBox="1"/>
          <p:nvPr/>
        </p:nvSpPr>
        <p:spPr>
          <a:xfrm>
            <a:off x="8001000" y="1821967"/>
            <a:ext cx="1371600" cy="369332"/>
          </a:xfrm>
          <a:prstGeom prst="rect">
            <a:avLst/>
          </a:prstGeom>
          <a:noFill/>
        </p:spPr>
        <p:txBody>
          <a:bodyPr wrap="square" rtlCol="0">
            <a:spAutoFit/>
          </a:bodyPr>
          <a:lstStyle/>
          <a:p>
            <a:r>
              <a:rPr lang="en-US" dirty="0">
                <a:solidFill>
                  <a:srgbClr val="00B050"/>
                </a:solidFill>
              </a:rPr>
              <a:t>1995 WTO</a:t>
            </a:r>
          </a:p>
        </p:txBody>
      </p:sp>
      <p:sp>
        <p:nvSpPr>
          <p:cNvPr id="14" name="TextBox 13">
            <a:extLst>
              <a:ext uri="{FF2B5EF4-FFF2-40B4-BE49-F238E27FC236}">
                <a16:creationId xmlns:a16="http://schemas.microsoft.com/office/drawing/2014/main" id="{3DDD7BB8-A62A-F04E-9A15-E8804C583381}"/>
              </a:ext>
            </a:extLst>
          </p:cNvPr>
          <p:cNvSpPr txBox="1"/>
          <p:nvPr/>
        </p:nvSpPr>
        <p:spPr>
          <a:xfrm>
            <a:off x="1905000" y="1364767"/>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15" name="Straight Arrow Connector 14">
            <a:extLst>
              <a:ext uri="{FF2B5EF4-FFF2-40B4-BE49-F238E27FC236}">
                <a16:creationId xmlns:a16="http://schemas.microsoft.com/office/drawing/2014/main" id="{15EE37D0-CD7C-9B84-5563-F89618B1C3D5}"/>
              </a:ext>
            </a:extLst>
          </p:cNvPr>
          <p:cNvCxnSpPr>
            <a:cxnSpLocks/>
          </p:cNvCxnSpPr>
          <p:nvPr/>
        </p:nvCxnSpPr>
        <p:spPr>
          <a:xfrm>
            <a:off x="3962400" y="1669567"/>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3723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19964-07E4-42A5-EB41-D5051F59406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78CA5B2-ADA7-74E5-1A01-5A407C889F16}"/>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5" name="Title 1">
            <a:extLst>
              <a:ext uri="{FF2B5EF4-FFF2-40B4-BE49-F238E27FC236}">
                <a16:creationId xmlns:a16="http://schemas.microsoft.com/office/drawing/2014/main" id="{95ADDFEA-6EEE-C63E-865E-C179055B2835}"/>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9" name="TextBox 8">
            <a:extLst>
              <a:ext uri="{FF2B5EF4-FFF2-40B4-BE49-F238E27FC236}">
                <a16:creationId xmlns:a16="http://schemas.microsoft.com/office/drawing/2014/main" id="{22ADCA07-AC1B-8D3A-7208-212926573308}"/>
              </a:ext>
            </a:extLst>
          </p:cNvPr>
          <p:cNvSpPr txBox="1"/>
          <p:nvPr/>
        </p:nvSpPr>
        <p:spPr>
          <a:xfrm>
            <a:off x="1981200" y="914400"/>
            <a:ext cx="4572000" cy="646331"/>
          </a:xfrm>
          <a:prstGeom prst="rect">
            <a:avLst/>
          </a:prstGeom>
          <a:noFill/>
        </p:spPr>
        <p:txBody>
          <a:bodyPr wrap="square" rtlCol="0">
            <a:spAutoFit/>
          </a:bodyPr>
          <a:lstStyle/>
          <a:p>
            <a:r>
              <a:rPr lang="en-US" sz="3600" dirty="0"/>
              <a:t>US Sectoral Production </a:t>
            </a:r>
          </a:p>
        </p:txBody>
      </p:sp>
      <p:pic>
        <p:nvPicPr>
          <p:cNvPr id="2" name="Picture 1">
            <a:extLst>
              <a:ext uri="{FF2B5EF4-FFF2-40B4-BE49-F238E27FC236}">
                <a16:creationId xmlns:a16="http://schemas.microsoft.com/office/drawing/2014/main" id="{6D809383-E774-AC11-78E4-92E04C93F609}"/>
              </a:ext>
            </a:extLst>
          </p:cNvPr>
          <p:cNvPicPr>
            <a:picLocks noChangeAspect="1"/>
          </p:cNvPicPr>
          <p:nvPr/>
        </p:nvPicPr>
        <p:blipFill>
          <a:blip r:embed="rId3"/>
          <a:stretch>
            <a:fillRect/>
          </a:stretch>
        </p:blipFill>
        <p:spPr>
          <a:xfrm>
            <a:off x="2209800" y="1560731"/>
            <a:ext cx="7772400" cy="4327672"/>
          </a:xfrm>
          <a:prstGeom prst="rect">
            <a:avLst/>
          </a:prstGeom>
        </p:spPr>
      </p:pic>
    </p:spTree>
    <p:extLst>
      <p:ext uri="{BB962C8B-B14F-4D97-AF65-F5344CB8AC3E}">
        <p14:creationId xmlns:p14="http://schemas.microsoft.com/office/powerpoint/2010/main" val="29775845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32E47-8881-5234-9A06-BEB01F4221D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E3000D-9F28-E731-701F-E6A5EA41B064}"/>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itle 1">
            <a:extLst>
              <a:ext uri="{FF2B5EF4-FFF2-40B4-BE49-F238E27FC236}">
                <a16:creationId xmlns:a16="http://schemas.microsoft.com/office/drawing/2014/main" id="{73AA92DE-B684-12E4-BBD3-15107366902A}"/>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5418BB27-9A2D-1DB4-1818-0D37CEA2406C}"/>
              </a:ext>
            </a:extLst>
          </p:cNvPr>
          <p:cNvSpPr txBox="1"/>
          <p:nvPr/>
        </p:nvSpPr>
        <p:spPr>
          <a:xfrm>
            <a:off x="0" y="1905506"/>
            <a:ext cx="12192000" cy="3046988"/>
          </a:xfrm>
          <a:prstGeom prst="rect">
            <a:avLst/>
          </a:prstGeom>
          <a:noFill/>
        </p:spPr>
        <p:txBody>
          <a:bodyPr wrap="square" rtlCol="0">
            <a:spAutoFit/>
          </a:bodyPr>
          <a:lstStyle/>
          <a:p>
            <a:pPr algn="ctr"/>
            <a:r>
              <a:rPr lang="en-US" sz="9600" dirty="0">
                <a:solidFill>
                  <a:srgbClr val="0C4C88"/>
                </a:solidFill>
              </a:rPr>
              <a:t>on Sectoral </a:t>
            </a:r>
          </a:p>
          <a:p>
            <a:pPr algn="ctr"/>
            <a:r>
              <a:rPr lang="en-US" sz="9600" dirty="0">
                <a:solidFill>
                  <a:srgbClr val="0C4C88"/>
                </a:solidFill>
              </a:rPr>
              <a:t>Employment</a:t>
            </a:r>
          </a:p>
        </p:txBody>
      </p:sp>
    </p:spTree>
    <p:extLst>
      <p:ext uri="{BB962C8B-B14F-4D97-AF65-F5344CB8AC3E}">
        <p14:creationId xmlns:p14="http://schemas.microsoft.com/office/powerpoint/2010/main" val="1641328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05D09-A30A-A9C8-DFE5-84316A084EB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E6571B-BD0C-A544-3BEE-0D78A2303B88}"/>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Title 1">
            <a:extLst>
              <a:ext uri="{FF2B5EF4-FFF2-40B4-BE49-F238E27FC236}">
                <a16:creationId xmlns:a16="http://schemas.microsoft.com/office/drawing/2014/main" id="{9D2AD78B-C734-B53F-3DB5-DFF141490173}"/>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E8B6ECEF-11CF-27AC-3651-93C34BC267E1}"/>
              </a:ext>
            </a:extLst>
          </p:cNvPr>
          <p:cNvSpPr txBox="1"/>
          <p:nvPr/>
        </p:nvSpPr>
        <p:spPr>
          <a:xfrm>
            <a:off x="1981200" y="914400"/>
            <a:ext cx="4800600" cy="646331"/>
          </a:xfrm>
          <a:prstGeom prst="rect">
            <a:avLst/>
          </a:prstGeom>
          <a:noFill/>
        </p:spPr>
        <p:txBody>
          <a:bodyPr wrap="square" rtlCol="0">
            <a:spAutoFit/>
          </a:bodyPr>
          <a:lstStyle/>
          <a:p>
            <a:r>
              <a:rPr lang="en-US" sz="3600" dirty="0"/>
              <a:t>US Sectoral Employment</a:t>
            </a:r>
          </a:p>
        </p:txBody>
      </p:sp>
      <p:pic>
        <p:nvPicPr>
          <p:cNvPr id="2" name="Picture 1">
            <a:extLst>
              <a:ext uri="{FF2B5EF4-FFF2-40B4-BE49-F238E27FC236}">
                <a16:creationId xmlns:a16="http://schemas.microsoft.com/office/drawing/2014/main" id="{8C6C29C1-57EC-9DD0-FD3F-3BACBC737C9D}"/>
              </a:ext>
            </a:extLst>
          </p:cNvPr>
          <p:cNvPicPr>
            <a:picLocks noChangeAspect="1"/>
          </p:cNvPicPr>
          <p:nvPr/>
        </p:nvPicPr>
        <p:blipFill>
          <a:blip r:embed="rId3"/>
          <a:stretch>
            <a:fillRect/>
          </a:stretch>
        </p:blipFill>
        <p:spPr>
          <a:xfrm>
            <a:off x="2209800" y="1483076"/>
            <a:ext cx="7772400" cy="4526645"/>
          </a:xfrm>
          <a:prstGeom prst="rect">
            <a:avLst/>
          </a:prstGeom>
        </p:spPr>
      </p:pic>
    </p:spTree>
    <p:extLst>
      <p:ext uri="{BB962C8B-B14F-4D97-AF65-F5344CB8AC3E}">
        <p14:creationId xmlns:p14="http://schemas.microsoft.com/office/powerpoint/2010/main" val="1001051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D597C-2836-0E24-7913-04EA86B755D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9D9442-2F65-1541-AC5C-71AD7A29897A}"/>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5" name="Title 1">
            <a:extLst>
              <a:ext uri="{FF2B5EF4-FFF2-40B4-BE49-F238E27FC236}">
                <a16:creationId xmlns:a16="http://schemas.microsoft.com/office/drawing/2014/main" id="{29C4A286-98CC-BF8C-09C0-3F74DC6E5DA3}"/>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2" name="TextBox 1">
            <a:extLst>
              <a:ext uri="{FF2B5EF4-FFF2-40B4-BE49-F238E27FC236}">
                <a16:creationId xmlns:a16="http://schemas.microsoft.com/office/drawing/2014/main" id="{F053904D-F6D6-1B7C-0C72-4C7D46CF4835}"/>
              </a:ext>
            </a:extLst>
          </p:cNvPr>
          <p:cNvSpPr txBox="1"/>
          <p:nvPr/>
        </p:nvSpPr>
        <p:spPr>
          <a:xfrm>
            <a:off x="1981200" y="914400"/>
            <a:ext cx="5486400" cy="646331"/>
          </a:xfrm>
          <a:prstGeom prst="rect">
            <a:avLst/>
          </a:prstGeom>
          <a:noFill/>
        </p:spPr>
        <p:txBody>
          <a:bodyPr wrap="square" rtlCol="0">
            <a:spAutoFit/>
          </a:bodyPr>
          <a:lstStyle/>
          <a:p>
            <a:r>
              <a:rPr lang="en-US" sz="3600" dirty="0"/>
              <a:t>US Sectoral Employment </a:t>
            </a:r>
          </a:p>
        </p:txBody>
      </p:sp>
      <p:pic>
        <p:nvPicPr>
          <p:cNvPr id="3" name="Picture 2">
            <a:extLst>
              <a:ext uri="{FF2B5EF4-FFF2-40B4-BE49-F238E27FC236}">
                <a16:creationId xmlns:a16="http://schemas.microsoft.com/office/drawing/2014/main" id="{0F17BDC1-39C1-DB02-0B24-63E743FB4B6A}"/>
              </a:ext>
            </a:extLst>
          </p:cNvPr>
          <p:cNvPicPr>
            <a:picLocks noChangeAspect="1"/>
          </p:cNvPicPr>
          <p:nvPr/>
        </p:nvPicPr>
        <p:blipFill>
          <a:blip r:embed="rId3"/>
          <a:stretch>
            <a:fillRect/>
          </a:stretch>
        </p:blipFill>
        <p:spPr>
          <a:xfrm>
            <a:off x="2209800" y="1439551"/>
            <a:ext cx="7772400" cy="4613696"/>
          </a:xfrm>
          <a:prstGeom prst="rect">
            <a:avLst/>
          </a:prstGeom>
        </p:spPr>
      </p:pic>
    </p:spTree>
    <p:extLst>
      <p:ext uri="{BB962C8B-B14F-4D97-AF65-F5344CB8AC3E}">
        <p14:creationId xmlns:p14="http://schemas.microsoft.com/office/powerpoint/2010/main" val="2572080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B061-E7C4-135F-C133-DE48676A8E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74E1AA-01BE-DBD5-F99B-D1AB1C224B1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5" name="Title 1">
            <a:extLst>
              <a:ext uri="{FF2B5EF4-FFF2-40B4-BE49-F238E27FC236}">
                <a16:creationId xmlns:a16="http://schemas.microsoft.com/office/drawing/2014/main" id="{0B9A28F8-BEBA-3245-4887-745096536271}"/>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Trump Proposed Tariffs</a:t>
            </a:r>
            <a:endParaRPr lang="en-US" dirty="0">
              <a:solidFill>
                <a:schemeClr val="accent1"/>
              </a:solidFill>
            </a:endParaRPr>
          </a:p>
        </p:txBody>
      </p:sp>
      <p:sp>
        <p:nvSpPr>
          <p:cNvPr id="6" name="TextBox 5">
            <a:extLst>
              <a:ext uri="{FF2B5EF4-FFF2-40B4-BE49-F238E27FC236}">
                <a16:creationId xmlns:a16="http://schemas.microsoft.com/office/drawing/2014/main" id="{58799C39-9C62-7DB4-FEF9-0EE7E55E8DC2}"/>
              </a:ext>
            </a:extLst>
          </p:cNvPr>
          <p:cNvSpPr txBox="1"/>
          <p:nvPr/>
        </p:nvSpPr>
        <p:spPr>
          <a:xfrm>
            <a:off x="0" y="1905506"/>
            <a:ext cx="12192000" cy="3046988"/>
          </a:xfrm>
          <a:prstGeom prst="rect">
            <a:avLst/>
          </a:prstGeom>
          <a:noFill/>
        </p:spPr>
        <p:txBody>
          <a:bodyPr wrap="square" rtlCol="0">
            <a:spAutoFit/>
          </a:bodyPr>
          <a:lstStyle/>
          <a:p>
            <a:pPr algn="ctr"/>
            <a:r>
              <a:rPr lang="en-US" sz="9600" dirty="0">
                <a:solidFill>
                  <a:srgbClr val="0C4C88"/>
                </a:solidFill>
              </a:rPr>
              <a:t>on Sectoral </a:t>
            </a:r>
          </a:p>
          <a:p>
            <a:pPr algn="ctr"/>
            <a:r>
              <a:rPr lang="en-US" sz="9600" dirty="0">
                <a:solidFill>
                  <a:srgbClr val="0C4C88"/>
                </a:solidFill>
              </a:rPr>
              <a:t>Prices</a:t>
            </a:r>
          </a:p>
        </p:txBody>
      </p:sp>
    </p:spTree>
    <p:extLst>
      <p:ext uri="{BB962C8B-B14F-4D97-AF65-F5344CB8AC3E}">
        <p14:creationId xmlns:p14="http://schemas.microsoft.com/office/powerpoint/2010/main" val="356223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056C-B08E-CC92-5085-D25C9589758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C4742F6-7C37-AE7B-0961-9B17FD76D6EA}"/>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5" name="Title 1">
            <a:extLst>
              <a:ext uri="{FF2B5EF4-FFF2-40B4-BE49-F238E27FC236}">
                <a16:creationId xmlns:a16="http://schemas.microsoft.com/office/drawing/2014/main" id="{7F2F582C-7A98-A541-6C8B-D0CD2E4E1558}"/>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chemeClr val="accent1">
                    <a:lumMod val="60000"/>
                    <a:lumOff val="40000"/>
                  </a:schemeClr>
                </a:solidFill>
              </a:rPr>
              <a:t>10% Tariff on All US Imports</a:t>
            </a:r>
          </a:p>
        </p:txBody>
      </p:sp>
      <p:sp>
        <p:nvSpPr>
          <p:cNvPr id="9" name="TextBox 8">
            <a:extLst>
              <a:ext uri="{FF2B5EF4-FFF2-40B4-BE49-F238E27FC236}">
                <a16:creationId xmlns:a16="http://schemas.microsoft.com/office/drawing/2014/main" id="{D77DC682-1F79-578C-692A-EFFEE9C37239}"/>
              </a:ext>
            </a:extLst>
          </p:cNvPr>
          <p:cNvSpPr txBox="1"/>
          <p:nvPr/>
        </p:nvSpPr>
        <p:spPr>
          <a:xfrm>
            <a:off x="1981200" y="914400"/>
            <a:ext cx="3276600" cy="646331"/>
          </a:xfrm>
          <a:prstGeom prst="rect">
            <a:avLst/>
          </a:prstGeom>
          <a:noFill/>
        </p:spPr>
        <p:txBody>
          <a:bodyPr wrap="square" rtlCol="0">
            <a:spAutoFit/>
          </a:bodyPr>
          <a:lstStyle/>
          <a:p>
            <a:r>
              <a:rPr lang="en-US" sz="3600" dirty="0"/>
              <a:t>Sectoral Prices</a:t>
            </a:r>
          </a:p>
        </p:txBody>
      </p:sp>
      <p:pic>
        <p:nvPicPr>
          <p:cNvPr id="2" name="Picture 1">
            <a:extLst>
              <a:ext uri="{FF2B5EF4-FFF2-40B4-BE49-F238E27FC236}">
                <a16:creationId xmlns:a16="http://schemas.microsoft.com/office/drawing/2014/main" id="{A887FF61-2361-BB49-4DE0-48D750BEEDDD}"/>
              </a:ext>
            </a:extLst>
          </p:cNvPr>
          <p:cNvPicPr>
            <a:picLocks noChangeAspect="1"/>
          </p:cNvPicPr>
          <p:nvPr/>
        </p:nvPicPr>
        <p:blipFill>
          <a:blip r:embed="rId3"/>
          <a:stretch>
            <a:fillRect/>
          </a:stretch>
        </p:blipFill>
        <p:spPr>
          <a:xfrm>
            <a:off x="2209800" y="1487087"/>
            <a:ext cx="7772400" cy="4526645"/>
          </a:xfrm>
          <a:prstGeom prst="rect">
            <a:avLst/>
          </a:prstGeom>
        </p:spPr>
      </p:pic>
    </p:spTree>
    <p:extLst>
      <p:ext uri="{BB962C8B-B14F-4D97-AF65-F5344CB8AC3E}">
        <p14:creationId xmlns:p14="http://schemas.microsoft.com/office/powerpoint/2010/main" val="221139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C54C-B560-A246-BFCF-3AFD604D9A5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1BD2C4-7F37-984C-2C3D-C9F051B02488}"/>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5" name="Title 1">
            <a:extLst>
              <a:ext uri="{FF2B5EF4-FFF2-40B4-BE49-F238E27FC236}">
                <a16:creationId xmlns:a16="http://schemas.microsoft.com/office/drawing/2014/main" id="{94033E8D-5C50-67C6-CAA5-C6D6A38DC5D2}"/>
              </a:ext>
            </a:extLst>
          </p:cNvPr>
          <p:cNvSpPr>
            <a:spLocks noGrp="1"/>
          </p:cNvSpPr>
          <p:nvPr>
            <p:ph type="title"/>
          </p:nvPr>
        </p:nvSpPr>
        <p:spPr>
          <a:xfrm>
            <a:off x="838200" y="135447"/>
            <a:ext cx="9652000" cy="1127125"/>
          </a:xfrm>
        </p:spPr>
        <p:txBody>
          <a:bodyPr/>
          <a:lstStyle/>
          <a:p>
            <a:r>
              <a:rPr lang="en-US" dirty="0">
                <a:solidFill>
                  <a:schemeClr val="bg1"/>
                </a:solidFill>
              </a:rPr>
              <a:t> Eff</a:t>
            </a:r>
            <a:r>
              <a:rPr lang="en-US" dirty="0"/>
              <a:t>ects of </a:t>
            </a:r>
            <a:r>
              <a:rPr lang="en-US" dirty="0">
                <a:solidFill>
                  <a:srgbClr val="FF0000"/>
                </a:solidFill>
              </a:rPr>
              <a:t>60% Tariff on China Exports</a:t>
            </a:r>
          </a:p>
        </p:txBody>
      </p:sp>
      <p:sp>
        <p:nvSpPr>
          <p:cNvPr id="2" name="TextBox 1">
            <a:extLst>
              <a:ext uri="{FF2B5EF4-FFF2-40B4-BE49-F238E27FC236}">
                <a16:creationId xmlns:a16="http://schemas.microsoft.com/office/drawing/2014/main" id="{EB278B39-E9B5-96A1-3354-C52983DB054D}"/>
              </a:ext>
            </a:extLst>
          </p:cNvPr>
          <p:cNvSpPr txBox="1"/>
          <p:nvPr/>
        </p:nvSpPr>
        <p:spPr>
          <a:xfrm>
            <a:off x="1981200" y="914400"/>
            <a:ext cx="5486400" cy="646331"/>
          </a:xfrm>
          <a:prstGeom prst="rect">
            <a:avLst/>
          </a:prstGeom>
          <a:noFill/>
        </p:spPr>
        <p:txBody>
          <a:bodyPr wrap="square" rtlCol="0">
            <a:spAutoFit/>
          </a:bodyPr>
          <a:lstStyle/>
          <a:p>
            <a:r>
              <a:rPr lang="en-US" sz="3600" dirty="0"/>
              <a:t>US Sectoral Prices </a:t>
            </a:r>
          </a:p>
        </p:txBody>
      </p:sp>
      <p:pic>
        <p:nvPicPr>
          <p:cNvPr id="3" name="Picture 2">
            <a:extLst>
              <a:ext uri="{FF2B5EF4-FFF2-40B4-BE49-F238E27FC236}">
                <a16:creationId xmlns:a16="http://schemas.microsoft.com/office/drawing/2014/main" id="{114AF5F9-A280-67AE-1D6B-F54408E716EC}"/>
              </a:ext>
            </a:extLst>
          </p:cNvPr>
          <p:cNvPicPr>
            <a:picLocks noChangeAspect="1"/>
          </p:cNvPicPr>
          <p:nvPr/>
        </p:nvPicPr>
        <p:blipFill>
          <a:blip r:embed="rId3"/>
          <a:stretch>
            <a:fillRect/>
          </a:stretch>
        </p:blipFill>
        <p:spPr>
          <a:xfrm>
            <a:off x="2209800" y="1527410"/>
            <a:ext cx="7772400" cy="4389851"/>
          </a:xfrm>
          <a:prstGeom prst="rect">
            <a:avLst/>
          </a:prstGeom>
        </p:spPr>
      </p:pic>
    </p:spTree>
    <p:extLst>
      <p:ext uri="{BB962C8B-B14F-4D97-AF65-F5344CB8AC3E}">
        <p14:creationId xmlns:p14="http://schemas.microsoft.com/office/powerpoint/2010/main" val="26363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a:bodyPr>
          <a:lstStyle/>
          <a:p>
            <a:pPr marL="0" indent="0" algn="ctr">
              <a:buNone/>
            </a:pPr>
            <a:endParaRPr lang="en-US" sz="6000" dirty="0"/>
          </a:p>
          <a:p>
            <a:pPr marL="0" indent="0" algn="ctr">
              <a:buNone/>
            </a:pPr>
            <a:r>
              <a:rPr lang="en-US" sz="6500" dirty="0"/>
              <a:t>Questions?</a:t>
            </a:r>
          </a:p>
          <a:p>
            <a:pPr marL="0" indent="0" algn="ctr">
              <a:buNone/>
            </a:pPr>
            <a:endParaRPr lang="en-US" sz="6500" dirty="0"/>
          </a:p>
          <a:p>
            <a:pPr marL="0" indent="0" algn="ctr">
              <a:buNone/>
            </a:pPr>
            <a:r>
              <a:rPr lang="en-US" dirty="0"/>
              <a:t>See slides on my website</a:t>
            </a:r>
          </a:p>
          <a:p>
            <a:pPr marL="0" indent="0" algn="ctr">
              <a:buNone/>
            </a:pPr>
            <a:r>
              <a:rPr lang="en-US" dirty="0"/>
              <a:t>https://</a:t>
            </a:r>
            <a:r>
              <a:rPr lang="en-US" dirty="0" err="1"/>
              <a:t>websites.umich.edu</a:t>
            </a:r>
            <a:r>
              <a:rPr lang="en-US" dirty="0"/>
              <a:t>/~</a:t>
            </a:r>
            <a:r>
              <a:rPr lang="en-US" dirty="0" err="1"/>
              <a:t>alandear</a:t>
            </a:r>
            <a:r>
              <a:rPr lang="en-US" dirty="0"/>
              <a:t>/presentations/</a:t>
            </a:r>
          </a:p>
          <a:p>
            <a:pPr marL="0" indent="0" algn="ctr">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57</a:t>
            </a:fld>
            <a:endParaRPr lang="en-GB" dirty="0"/>
          </a:p>
        </p:txBody>
      </p:sp>
    </p:spTree>
    <p:extLst>
      <p:ext uri="{BB962C8B-B14F-4D97-AF65-F5344CB8AC3E}">
        <p14:creationId xmlns:p14="http://schemas.microsoft.com/office/powerpoint/2010/main" val="3655554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9735-0076-014D-B112-BD207DA7017B}"/>
              </a:ext>
            </a:extLst>
          </p:cNvPr>
          <p:cNvSpPr>
            <a:spLocks noGrp="1"/>
          </p:cNvSpPr>
          <p:nvPr>
            <p:ph type="title"/>
          </p:nvPr>
        </p:nvSpPr>
        <p:spPr>
          <a:xfrm>
            <a:off x="825674" y="2469497"/>
            <a:ext cx="10515600" cy="1325563"/>
          </a:xfrm>
        </p:spPr>
        <p:txBody>
          <a:bodyPr>
            <a:normAutofit fontScale="90000"/>
          </a:bodyPr>
          <a:lstStyle/>
          <a:p>
            <a:pPr algn="ctr"/>
            <a:r>
              <a:rPr lang="en-US" sz="9600" dirty="0"/>
              <a:t>Trump I Tariffs </a:t>
            </a:r>
            <a:br>
              <a:rPr lang="en-US" sz="9600" dirty="0"/>
            </a:br>
            <a:r>
              <a:rPr lang="en-US" sz="9600" dirty="0"/>
              <a:t>and the Trade War</a:t>
            </a:r>
            <a:endParaRPr lang="en-US" sz="6000" dirty="0"/>
          </a:p>
        </p:txBody>
      </p:sp>
    </p:spTree>
    <p:extLst>
      <p:ext uri="{BB962C8B-B14F-4D97-AF65-F5344CB8AC3E}">
        <p14:creationId xmlns:p14="http://schemas.microsoft.com/office/powerpoint/2010/main" val="360185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8C680-6DD3-7AE1-AB48-A2794F966E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FB6E8-BE4F-630E-B897-6671EFA688EC}"/>
              </a:ext>
            </a:extLst>
          </p:cNvPr>
          <p:cNvSpPr>
            <a:spLocks noGrp="1"/>
          </p:cNvSpPr>
          <p:nvPr>
            <p:ph type="title"/>
          </p:nvPr>
        </p:nvSpPr>
        <p:spPr>
          <a:xfrm>
            <a:off x="838200" y="0"/>
            <a:ext cx="10515600" cy="1325563"/>
          </a:xfrm>
        </p:spPr>
        <p:txBody>
          <a:bodyPr/>
          <a:lstStyle/>
          <a:p>
            <a:r>
              <a:rPr lang="en-US" dirty="0">
                <a:solidFill>
                  <a:schemeClr val="bg1"/>
                </a:solidFill>
              </a:rPr>
              <a:t>US-</a:t>
            </a:r>
            <a:r>
              <a:rPr lang="en-US" dirty="0"/>
              <a:t>China Tariff War – Tariff Rates</a:t>
            </a:r>
          </a:p>
        </p:txBody>
      </p:sp>
      <p:pic>
        <p:nvPicPr>
          <p:cNvPr id="5" name="Picture 4">
            <a:extLst>
              <a:ext uri="{FF2B5EF4-FFF2-40B4-BE49-F238E27FC236}">
                <a16:creationId xmlns:a16="http://schemas.microsoft.com/office/drawing/2014/main" id="{B9FA9F0A-F318-C283-1289-839F55CDC078}"/>
              </a:ext>
            </a:extLst>
          </p:cNvPr>
          <p:cNvPicPr>
            <a:picLocks noChangeAspect="1"/>
          </p:cNvPicPr>
          <p:nvPr/>
        </p:nvPicPr>
        <p:blipFill>
          <a:blip r:embed="rId3"/>
          <a:stretch>
            <a:fillRect/>
          </a:stretch>
        </p:blipFill>
        <p:spPr>
          <a:xfrm>
            <a:off x="2133600" y="990600"/>
            <a:ext cx="7848600" cy="5426989"/>
          </a:xfrm>
          <a:prstGeom prst="rect">
            <a:avLst/>
          </a:prstGeom>
        </p:spPr>
      </p:pic>
      <p:sp>
        <p:nvSpPr>
          <p:cNvPr id="6" name="TextBox 5">
            <a:extLst>
              <a:ext uri="{FF2B5EF4-FFF2-40B4-BE49-F238E27FC236}">
                <a16:creationId xmlns:a16="http://schemas.microsoft.com/office/drawing/2014/main" id="{729EECD3-823E-267A-D6B4-00E432F648D7}"/>
              </a:ext>
            </a:extLst>
          </p:cNvPr>
          <p:cNvSpPr txBox="1"/>
          <p:nvPr/>
        </p:nvSpPr>
        <p:spPr>
          <a:xfrm>
            <a:off x="228600" y="5682734"/>
            <a:ext cx="2133600" cy="369332"/>
          </a:xfrm>
          <a:prstGeom prst="rect">
            <a:avLst/>
          </a:prstGeom>
          <a:noFill/>
        </p:spPr>
        <p:txBody>
          <a:bodyPr wrap="square" rtlCol="0">
            <a:spAutoFit/>
          </a:bodyPr>
          <a:lstStyle/>
          <a:p>
            <a:r>
              <a:rPr lang="en-US" dirty="0"/>
              <a:t>Source: </a:t>
            </a:r>
            <a:r>
              <a:rPr lang="en-US" dirty="0" err="1"/>
              <a:t>CNBC.com</a:t>
            </a:r>
            <a:endParaRPr lang="en-US" dirty="0"/>
          </a:p>
        </p:txBody>
      </p:sp>
    </p:spTree>
    <p:extLst>
      <p:ext uri="{BB962C8B-B14F-4D97-AF65-F5344CB8AC3E}">
        <p14:creationId xmlns:p14="http://schemas.microsoft.com/office/powerpoint/2010/main" val="62774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A1F3-81A0-7137-9F31-1F5EF93CB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5FBA4-1ECA-1FF2-EC20-51D78A7C7B65}"/>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 Tariffs - US Imports Covered</a:t>
            </a:r>
          </a:p>
        </p:txBody>
      </p:sp>
      <p:pic>
        <p:nvPicPr>
          <p:cNvPr id="3" name="Picture 2">
            <a:extLst>
              <a:ext uri="{FF2B5EF4-FFF2-40B4-BE49-F238E27FC236}">
                <a16:creationId xmlns:a16="http://schemas.microsoft.com/office/drawing/2014/main" id="{CC3BE672-B987-1D99-A348-956921A91584}"/>
              </a:ext>
            </a:extLst>
          </p:cNvPr>
          <p:cNvPicPr>
            <a:picLocks noChangeAspect="1"/>
          </p:cNvPicPr>
          <p:nvPr/>
        </p:nvPicPr>
        <p:blipFill>
          <a:blip r:embed="rId3"/>
          <a:stretch>
            <a:fillRect/>
          </a:stretch>
        </p:blipFill>
        <p:spPr>
          <a:xfrm>
            <a:off x="2209800" y="1277173"/>
            <a:ext cx="7772400" cy="4303654"/>
          </a:xfrm>
          <a:prstGeom prst="rect">
            <a:avLst/>
          </a:prstGeom>
        </p:spPr>
      </p:pic>
      <p:sp>
        <p:nvSpPr>
          <p:cNvPr id="4" name="TextBox 3">
            <a:extLst>
              <a:ext uri="{FF2B5EF4-FFF2-40B4-BE49-F238E27FC236}">
                <a16:creationId xmlns:a16="http://schemas.microsoft.com/office/drawing/2014/main" id="{AFB251B6-2EFC-FFF0-6A3C-510BC2FB5F40}"/>
              </a:ext>
            </a:extLst>
          </p:cNvPr>
          <p:cNvSpPr txBox="1"/>
          <p:nvPr/>
        </p:nvSpPr>
        <p:spPr>
          <a:xfrm>
            <a:off x="403698" y="1163400"/>
            <a:ext cx="1653702" cy="1477328"/>
          </a:xfrm>
          <a:prstGeom prst="rect">
            <a:avLst/>
          </a:prstGeom>
          <a:noFill/>
        </p:spPr>
        <p:txBody>
          <a:bodyPr wrap="square" rtlCol="0">
            <a:spAutoFit/>
          </a:bodyPr>
          <a:lstStyle/>
          <a:p>
            <a:r>
              <a:rPr lang="en-US" dirty="0">
                <a:ln>
                  <a:solidFill>
                    <a:srgbClr val="FF0000"/>
                  </a:solidFill>
                </a:ln>
              </a:rPr>
              <a:t>US imports from China in 2017, per World Bank:</a:t>
            </a:r>
          </a:p>
          <a:p>
            <a:r>
              <a:rPr lang="en-US" dirty="0">
                <a:ln>
                  <a:solidFill>
                    <a:srgbClr val="FF0000"/>
                  </a:solidFill>
                </a:ln>
              </a:rPr>
              <a:t>$480 billion</a:t>
            </a:r>
          </a:p>
        </p:txBody>
      </p:sp>
      <p:sp>
        <p:nvSpPr>
          <p:cNvPr id="7" name="TextBox 6">
            <a:extLst>
              <a:ext uri="{FF2B5EF4-FFF2-40B4-BE49-F238E27FC236}">
                <a16:creationId xmlns:a16="http://schemas.microsoft.com/office/drawing/2014/main" id="{3414FA60-AFE1-898F-A8AE-1524FD8EDBA9}"/>
              </a:ext>
            </a:extLst>
          </p:cNvPr>
          <p:cNvSpPr txBox="1"/>
          <p:nvPr/>
        </p:nvSpPr>
        <p:spPr>
          <a:xfrm>
            <a:off x="373662" y="4980662"/>
            <a:ext cx="1191126" cy="1200329"/>
          </a:xfrm>
          <a:prstGeom prst="rect">
            <a:avLst/>
          </a:prstGeom>
          <a:noFill/>
        </p:spPr>
        <p:txBody>
          <a:bodyPr wrap="square" rtlCol="0">
            <a:spAutoFit/>
          </a:bodyPr>
          <a:lstStyle/>
          <a:p>
            <a:r>
              <a:rPr lang="en-US" dirty="0"/>
              <a:t>Source: </a:t>
            </a:r>
            <a:r>
              <a:rPr lang="en-US" dirty="0" err="1"/>
              <a:t>Flaaen</a:t>
            </a:r>
            <a:r>
              <a:rPr lang="en-US" dirty="0"/>
              <a:t> &amp; Pierce 2020</a:t>
            </a:r>
          </a:p>
        </p:txBody>
      </p:sp>
      <p:cxnSp>
        <p:nvCxnSpPr>
          <p:cNvPr id="8" name="Straight Arrow Connector 7">
            <a:extLst>
              <a:ext uri="{FF2B5EF4-FFF2-40B4-BE49-F238E27FC236}">
                <a16:creationId xmlns:a16="http://schemas.microsoft.com/office/drawing/2014/main" id="{30870F20-B636-E6C2-7CA7-3557D3C0B02E}"/>
              </a:ext>
            </a:extLst>
          </p:cNvPr>
          <p:cNvCxnSpPr>
            <a:cxnSpLocks/>
          </p:cNvCxnSpPr>
          <p:nvPr/>
        </p:nvCxnSpPr>
        <p:spPr>
          <a:xfrm flipV="1">
            <a:off x="1676400" y="838200"/>
            <a:ext cx="8077200" cy="16764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2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BC01D1-3067-C917-0776-E70C9AF4CD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414C8-CB05-E6DD-A84F-2CF1B731D038}"/>
              </a:ext>
            </a:extLst>
          </p:cNvPr>
          <p:cNvSpPr>
            <a:spLocks noGrp="1"/>
          </p:cNvSpPr>
          <p:nvPr>
            <p:ph type="title"/>
          </p:nvPr>
        </p:nvSpPr>
        <p:spPr>
          <a:xfrm>
            <a:off x="838200" y="0"/>
            <a:ext cx="10515600" cy="1325563"/>
          </a:xfrm>
        </p:spPr>
        <p:txBody>
          <a:bodyPr/>
          <a:lstStyle/>
          <a:p>
            <a:r>
              <a:rPr lang="en-US" dirty="0">
                <a:solidFill>
                  <a:schemeClr val="bg1"/>
                </a:solidFill>
              </a:rPr>
              <a:t>Tru</a:t>
            </a:r>
            <a:r>
              <a:rPr lang="en-US" dirty="0"/>
              <a:t>mp I Tariff Retaliation - US Exports Covered</a:t>
            </a:r>
          </a:p>
        </p:txBody>
      </p:sp>
      <p:sp>
        <p:nvSpPr>
          <p:cNvPr id="7" name="TextBox 6">
            <a:extLst>
              <a:ext uri="{FF2B5EF4-FFF2-40B4-BE49-F238E27FC236}">
                <a16:creationId xmlns:a16="http://schemas.microsoft.com/office/drawing/2014/main" id="{E549DBF2-61B3-45AB-DC4C-D69B527FD95F}"/>
              </a:ext>
            </a:extLst>
          </p:cNvPr>
          <p:cNvSpPr txBox="1"/>
          <p:nvPr/>
        </p:nvSpPr>
        <p:spPr>
          <a:xfrm>
            <a:off x="373662" y="4980662"/>
            <a:ext cx="1191126" cy="1200329"/>
          </a:xfrm>
          <a:prstGeom prst="rect">
            <a:avLst/>
          </a:prstGeom>
          <a:noFill/>
        </p:spPr>
        <p:txBody>
          <a:bodyPr wrap="square" rtlCol="0">
            <a:spAutoFit/>
          </a:bodyPr>
          <a:lstStyle/>
          <a:p>
            <a:r>
              <a:rPr lang="en-US" dirty="0"/>
              <a:t>Source: </a:t>
            </a:r>
            <a:r>
              <a:rPr lang="en-US" dirty="0" err="1"/>
              <a:t>Flaaen</a:t>
            </a:r>
            <a:r>
              <a:rPr lang="en-US" dirty="0"/>
              <a:t> &amp; Pierce 2020</a:t>
            </a:r>
          </a:p>
        </p:txBody>
      </p:sp>
      <p:pic>
        <p:nvPicPr>
          <p:cNvPr id="6" name="Picture 5">
            <a:extLst>
              <a:ext uri="{FF2B5EF4-FFF2-40B4-BE49-F238E27FC236}">
                <a16:creationId xmlns:a16="http://schemas.microsoft.com/office/drawing/2014/main" id="{0B8FA5CC-F89F-591F-DC6E-7A93CC604CC5}"/>
              </a:ext>
            </a:extLst>
          </p:cNvPr>
          <p:cNvPicPr>
            <a:picLocks noChangeAspect="1"/>
          </p:cNvPicPr>
          <p:nvPr/>
        </p:nvPicPr>
        <p:blipFill>
          <a:blip r:embed="rId3"/>
          <a:stretch>
            <a:fillRect/>
          </a:stretch>
        </p:blipFill>
        <p:spPr>
          <a:xfrm>
            <a:off x="2209800" y="1676400"/>
            <a:ext cx="7772400" cy="3939638"/>
          </a:xfrm>
          <a:prstGeom prst="rect">
            <a:avLst/>
          </a:prstGeom>
        </p:spPr>
      </p:pic>
      <p:sp>
        <p:nvSpPr>
          <p:cNvPr id="9" name="TextBox 8">
            <a:extLst>
              <a:ext uri="{FF2B5EF4-FFF2-40B4-BE49-F238E27FC236}">
                <a16:creationId xmlns:a16="http://schemas.microsoft.com/office/drawing/2014/main" id="{D19133EE-CDEA-9506-CFF7-A6377753CA93}"/>
              </a:ext>
            </a:extLst>
          </p:cNvPr>
          <p:cNvSpPr txBox="1"/>
          <p:nvPr/>
        </p:nvSpPr>
        <p:spPr>
          <a:xfrm>
            <a:off x="403698" y="1163400"/>
            <a:ext cx="1653702" cy="1477328"/>
          </a:xfrm>
          <a:prstGeom prst="rect">
            <a:avLst/>
          </a:prstGeom>
          <a:noFill/>
        </p:spPr>
        <p:txBody>
          <a:bodyPr wrap="square" rtlCol="0">
            <a:spAutoFit/>
          </a:bodyPr>
          <a:lstStyle/>
          <a:p>
            <a:r>
              <a:rPr lang="en-US" dirty="0">
                <a:ln>
                  <a:solidFill>
                    <a:srgbClr val="FF0000"/>
                  </a:solidFill>
                </a:ln>
              </a:rPr>
              <a:t>US exports to China in 2017, per World Bank:</a:t>
            </a:r>
          </a:p>
          <a:p>
            <a:r>
              <a:rPr lang="en-US" dirty="0">
                <a:ln>
                  <a:solidFill>
                    <a:srgbClr val="FF0000"/>
                  </a:solidFill>
                </a:ln>
              </a:rPr>
              <a:t>$154 billion</a:t>
            </a:r>
          </a:p>
        </p:txBody>
      </p:sp>
      <p:cxnSp>
        <p:nvCxnSpPr>
          <p:cNvPr id="11" name="Straight Arrow Connector 10">
            <a:extLst>
              <a:ext uri="{FF2B5EF4-FFF2-40B4-BE49-F238E27FC236}">
                <a16:creationId xmlns:a16="http://schemas.microsoft.com/office/drawing/2014/main" id="{E4830CBE-881A-F4A8-E355-A2BD41393560}"/>
              </a:ext>
            </a:extLst>
          </p:cNvPr>
          <p:cNvCxnSpPr>
            <a:cxnSpLocks/>
          </p:cNvCxnSpPr>
          <p:nvPr/>
        </p:nvCxnSpPr>
        <p:spPr>
          <a:xfrm>
            <a:off x="1676400" y="2514600"/>
            <a:ext cx="8153400" cy="11430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3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131838</TotalTime>
  <Words>3653</Words>
  <Application>Microsoft Macintosh PowerPoint</Application>
  <PresentationFormat>Widescreen</PresentationFormat>
  <Paragraphs>441</Paragraphs>
  <Slides>57</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Courier New</vt:lpstr>
      <vt:lpstr>Georgia</vt:lpstr>
      <vt:lpstr>Helvetica Neue</vt:lpstr>
      <vt:lpstr>nyt-cheltenham-cond</vt:lpstr>
      <vt:lpstr>Open Sans</vt:lpstr>
      <vt:lpstr>Retina Narrow</vt:lpstr>
      <vt:lpstr>var(--ds-type-system-serif-lining)</vt:lpstr>
      <vt:lpstr>Custom Design</vt:lpstr>
      <vt:lpstr>Tariffs and Their Effects</vt:lpstr>
      <vt:lpstr> Outline</vt:lpstr>
      <vt:lpstr>US Tariff History</vt:lpstr>
      <vt:lpstr>US Tariff History, 1810-1920</vt:lpstr>
      <vt:lpstr>US Tariff History, 1891-2011</vt:lpstr>
      <vt:lpstr>Trump I Tariffs  and the Trade War</vt:lpstr>
      <vt:lpstr>US-China Tariff War – Tariff Rates</vt:lpstr>
      <vt:lpstr>Trump I Tariffs - US Imports Covered</vt:lpstr>
      <vt:lpstr>Trump I Tariff Retaliation - US Exports Covered</vt:lpstr>
      <vt:lpstr>US Trade Balance = Exports minus Imports</vt:lpstr>
      <vt:lpstr>US Trade Balance with China</vt:lpstr>
      <vt:lpstr>US Trade Balance with Vietnam</vt:lpstr>
      <vt:lpstr>Trump Tariff Exemptions</vt:lpstr>
      <vt:lpstr>Trump Tariff Exemptions</vt:lpstr>
      <vt:lpstr>Trump Tariff Exemptions</vt:lpstr>
      <vt:lpstr>Trump Tariff Exemptions</vt:lpstr>
      <vt:lpstr>Trump II Tariffs</vt:lpstr>
      <vt:lpstr>Trump II Tariff Plans</vt:lpstr>
      <vt:lpstr>Trump II Tariff Plans</vt:lpstr>
      <vt:lpstr>Trump II Tariff Plans</vt:lpstr>
      <vt:lpstr>What Countries will Be Hurt?</vt:lpstr>
      <vt:lpstr>Effects of Tariffs  in General</vt:lpstr>
      <vt:lpstr> Economic effects of a tariff</vt:lpstr>
      <vt:lpstr> Effects of a tariff</vt:lpstr>
      <vt:lpstr> Effects of a tariff</vt:lpstr>
      <vt:lpstr> Effects of Trump I on Christmas Lights</vt:lpstr>
      <vt:lpstr> Effects of a tariff</vt:lpstr>
      <vt:lpstr> Effects of a tariff</vt:lpstr>
      <vt:lpstr> Other effects of a tariff</vt:lpstr>
      <vt:lpstr>Effects of  Trump II Tariffs</vt:lpstr>
      <vt:lpstr> Effects of Trump II Tariffs</vt:lpstr>
      <vt:lpstr> Effects of Trump Proposed Tariffs</vt:lpstr>
      <vt:lpstr> Effects of 10% Tariff on All US Imports</vt:lpstr>
      <vt:lpstr> Effects of 60% Tariff on China Exports</vt:lpstr>
      <vt:lpstr> Effects of 10% Tariff on All US Imports</vt:lpstr>
      <vt:lpstr> Effects of 60% Tariff on China Exports</vt:lpstr>
      <vt:lpstr> Effects of Trump Proposed Tariffs</vt:lpstr>
      <vt:lpstr> Effects of 10% Tariff on All US Imports</vt:lpstr>
      <vt:lpstr> Effects of 60% Tariff on China Exports</vt:lpstr>
      <vt:lpstr> Effects of Trump Proposed Tariffs</vt:lpstr>
      <vt:lpstr> Effects of 10% Tariff on All US Imports</vt:lpstr>
      <vt:lpstr> Effects of 60% Tariff on China Exports</vt:lpstr>
      <vt:lpstr> Effects of 10% Tariff on All US Imports</vt:lpstr>
      <vt:lpstr> Effects of 60% Tariff on China Exports</vt:lpstr>
      <vt:lpstr> Effects of Trump Proposed Tariffs</vt:lpstr>
      <vt:lpstr> Effects of 10% Tariff on All US Imports</vt:lpstr>
      <vt:lpstr> Effects of 60% Tariff on China Exports</vt:lpstr>
      <vt:lpstr> Effects of Trump Proposed Tariffs</vt:lpstr>
      <vt:lpstr> Effects of 10% Tariff on All US Imports</vt:lpstr>
      <vt:lpstr> Effects of 60% Tariff on China Exports</vt:lpstr>
      <vt:lpstr> Effects of Trump Proposed Tariffs</vt:lpstr>
      <vt:lpstr> Effects of 10% Tariff on All US Imports</vt:lpstr>
      <vt:lpstr> Effects of 60% Tariff on China Exports</vt:lpstr>
      <vt:lpstr> Effects of Trump Proposed Tariffs</vt:lpstr>
      <vt:lpstr> Effects of 10% Tariff on All US Imports</vt:lpstr>
      <vt:lpstr> Effects of 60% Tariff on China Exports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Deardorff, Alan</cp:lastModifiedBy>
  <cp:revision>353</cp:revision>
  <cp:lastPrinted>2022-09-09T18:17:38Z</cp:lastPrinted>
  <dcterms:created xsi:type="dcterms:W3CDTF">2017-05-03T22:30:38Z</dcterms:created>
  <dcterms:modified xsi:type="dcterms:W3CDTF">2024-11-18T17:13:40Z</dcterms:modified>
</cp:coreProperties>
</file>